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60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59" r:id="rId13"/>
    <p:sldId id="277" r:id="rId14"/>
    <p:sldId id="278" r:id="rId15"/>
    <p:sldId id="279" r:id="rId16"/>
    <p:sldId id="280" r:id="rId17"/>
    <p:sldId id="285" r:id="rId18"/>
    <p:sldId id="281" r:id="rId19"/>
    <p:sldId id="282" r:id="rId20"/>
    <p:sldId id="283" r:id="rId21"/>
    <p:sldId id="284" r:id="rId22"/>
    <p:sldId id="258" r:id="rId23"/>
    <p:sldId id="263" r:id="rId24"/>
    <p:sldId id="274" r:id="rId25"/>
    <p:sldId id="256" r:id="rId26"/>
    <p:sldId id="286" r:id="rId27"/>
    <p:sldId id="273" r:id="rId28"/>
    <p:sldId id="261" r:id="rId29"/>
    <p:sldId id="262" r:id="rId30"/>
    <p:sldId id="275" r:id="rId31"/>
    <p:sldId id="276" r:id="rId3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DDED28-7198-4708-AAD7-7D737E14D33C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875E55-E791-436D-A02B-8638E8F8D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30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156832-10DB-4898-A814-F45D72DD859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1219483-678E-42A3-97F8-172E9E0D5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11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members verified their membership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F07BB-480F-4ACB-B920-57F15F4448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11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70247-08A8-48FB-98B6-BE70F099BAEC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072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70247-08A8-48FB-98B6-BE70F099BAEC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673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3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5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0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37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2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2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5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59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5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DF39B-4E1F-489B-861A-82E22FA29D5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44284-26B1-4435-9A57-C31FB8467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2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dmrl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dmrl.com/Ask_an_Expert.pdf" TargetMode="External"/><Relationship Id="rId2" Type="http://schemas.openxmlformats.org/officeDocument/2006/relationships/hyperlink" Target="http://www.dodmrl.com/How%20to%20use%20the%20MRL%20BOK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odmrl.com/indexWG2018.html" TargetMode="External"/><Relationship Id="rId4" Type="http://schemas.openxmlformats.org/officeDocument/2006/relationships/hyperlink" Target="http://www.dodmrl.com/MRL_Industry_POC_List.pdf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9606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Agenda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4732"/>
            <a:ext cx="10515600" cy="58173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24 April </a:t>
            </a:r>
            <a:r>
              <a:rPr lang="en-US" b="1" u="sng" dirty="0" smtClean="0"/>
              <a:t>2017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0900 – 1000		Around the room				</a:t>
            </a:r>
            <a:r>
              <a:rPr lang="en-US" dirty="0" smtClean="0"/>
              <a:t>All</a:t>
            </a:r>
            <a:endParaRPr lang="en-US" dirty="0"/>
          </a:p>
          <a:p>
            <a:r>
              <a:rPr lang="en-US" dirty="0"/>
              <a:t>1000 – 1015		Review Jan meeting action items		</a:t>
            </a:r>
            <a:r>
              <a:rPr lang="en-US" dirty="0" smtClean="0"/>
              <a:t>Jim/Gary</a:t>
            </a:r>
            <a:endParaRPr lang="en-US" dirty="0"/>
          </a:p>
          <a:p>
            <a:r>
              <a:rPr lang="en-US" dirty="0"/>
              <a:t>1015 – 1100		ESH update					</a:t>
            </a:r>
            <a:r>
              <a:rPr lang="en-US" dirty="0" smtClean="0"/>
              <a:t>Jack/Tom </a:t>
            </a:r>
            <a:r>
              <a:rPr lang="en-US" dirty="0"/>
              <a:t>L.</a:t>
            </a:r>
          </a:p>
          <a:p>
            <a:r>
              <a:rPr lang="en-US" dirty="0"/>
              <a:t>1100 – 1130	 	MRL 1-4 update				</a:t>
            </a:r>
            <a:r>
              <a:rPr lang="en-US" dirty="0" smtClean="0"/>
              <a:t>Jim</a:t>
            </a:r>
            <a:endParaRPr lang="en-US" dirty="0"/>
          </a:p>
          <a:p>
            <a:r>
              <a:rPr lang="en-US" dirty="0"/>
              <a:t>1130 – 1145		Website changes				</a:t>
            </a:r>
            <a:r>
              <a:rPr lang="en-US" dirty="0" smtClean="0"/>
              <a:t>Jim</a:t>
            </a:r>
            <a:endParaRPr lang="en-US" dirty="0"/>
          </a:p>
          <a:p>
            <a:r>
              <a:rPr lang="en-US" dirty="0"/>
              <a:t>1145 – 1200		DMC 2018					</a:t>
            </a:r>
            <a:r>
              <a:rPr lang="en-US" dirty="0" smtClean="0"/>
              <a:t>Jim/All</a:t>
            </a:r>
            <a:endParaRPr lang="en-US" dirty="0"/>
          </a:p>
          <a:p>
            <a:r>
              <a:rPr lang="en-US" dirty="0"/>
              <a:t>1200 – 1245		Lunch						</a:t>
            </a:r>
            <a:r>
              <a:rPr lang="en-US" dirty="0" smtClean="0"/>
              <a:t>All</a:t>
            </a:r>
            <a:r>
              <a:rPr lang="en-US" dirty="0"/>
              <a:t>	</a:t>
            </a:r>
          </a:p>
          <a:p>
            <a:r>
              <a:rPr lang="en-US" dirty="0"/>
              <a:t>1245 – 1345		Cyber security in MRL				</a:t>
            </a:r>
            <a:r>
              <a:rPr lang="en-US" dirty="0" smtClean="0"/>
              <a:t>Kaye/Scott</a:t>
            </a:r>
            <a:endParaRPr lang="en-US" dirty="0"/>
          </a:p>
          <a:p>
            <a:r>
              <a:rPr lang="en-US" dirty="0"/>
              <a:t>1345 – 1445		S&amp;T Workshop	  				</a:t>
            </a:r>
            <a:r>
              <a:rPr lang="en-US" dirty="0" smtClean="0"/>
              <a:t>Jim/Harts/Scott</a:t>
            </a:r>
            <a:endParaRPr lang="en-US" dirty="0"/>
          </a:p>
          <a:p>
            <a:r>
              <a:rPr lang="en-US" dirty="0"/>
              <a:t>1445 – 1500		MRL assessments in Pre-Award Surveys	</a:t>
            </a:r>
            <a:r>
              <a:rPr lang="en-US" dirty="0" smtClean="0"/>
              <a:t>Karr</a:t>
            </a:r>
            <a:endParaRPr lang="en-US" dirty="0"/>
          </a:p>
          <a:p>
            <a:r>
              <a:rPr lang="en-US" dirty="0"/>
              <a:t>1500 – 1530		User’s guide update				</a:t>
            </a:r>
            <a:r>
              <a:rPr lang="en-US" dirty="0" smtClean="0"/>
              <a:t>Ali</a:t>
            </a:r>
            <a:endParaRPr lang="en-US" dirty="0"/>
          </a:p>
          <a:p>
            <a:r>
              <a:rPr lang="en-US" dirty="0"/>
              <a:t>1530 – 1600		OSD </a:t>
            </a:r>
            <a:r>
              <a:rPr lang="en-US" dirty="0" err="1"/>
              <a:t>BoK</a:t>
            </a:r>
            <a:r>
              <a:rPr lang="en-US" dirty="0"/>
              <a:t> path forward			</a:t>
            </a:r>
            <a:r>
              <a:rPr lang="en-US" dirty="0" smtClean="0"/>
              <a:t>Steve </a:t>
            </a:r>
            <a:r>
              <a:rPr lang="en-US" dirty="0"/>
              <a:t>G.</a:t>
            </a:r>
          </a:p>
          <a:p>
            <a:r>
              <a:rPr lang="en-US" dirty="0"/>
              <a:t>1600 – 1615		Review action items/Adjourn			</a:t>
            </a:r>
            <a:r>
              <a:rPr lang="en-US" dirty="0" smtClean="0"/>
              <a:t>Gary/Jim</a:t>
            </a:r>
            <a:endParaRPr lang="en-US" dirty="0"/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512569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78860"/>
            <a:ext cx="7886700" cy="852082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ESH Committee Members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1"/>
            <a:ext cx="8229600" cy="5141259"/>
          </a:xfrm>
        </p:spPr>
        <p:txBody>
          <a:bodyPr anchor="ctr">
            <a:normAutofit/>
          </a:bodyPr>
          <a:lstStyle/>
          <a:p>
            <a:r>
              <a:rPr lang="en-US" dirty="0"/>
              <a:t>Tom Lastoskie – Chair</a:t>
            </a:r>
          </a:p>
          <a:p>
            <a:r>
              <a:rPr lang="en-US" dirty="0"/>
              <a:t>Jack Galuardi – Vice Chair</a:t>
            </a:r>
          </a:p>
          <a:p>
            <a:r>
              <a:rPr lang="en-US" dirty="0"/>
              <a:t>Michael Ganowsky – Member, Boeing</a:t>
            </a:r>
          </a:p>
          <a:p>
            <a:r>
              <a:rPr lang="en-US" dirty="0"/>
              <a:t>Jason Schmidt – Member, Boeing</a:t>
            </a:r>
          </a:p>
          <a:p>
            <a:r>
              <a:rPr lang="en-US" dirty="0"/>
              <a:t>Greg Krieger – Member, BAE</a:t>
            </a:r>
          </a:p>
          <a:p>
            <a:r>
              <a:rPr lang="en-US" dirty="0"/>
              <a:t>Eric Whitman – Member, Draper</a:t>
            </a:r>
          </a:p>
          <a:p>
            <a:r>
              <a:rPr lang="en-US" dirty="0"/>
              <a:t>Harry Diaz-Agosto – Member, DCMA</a:t>
            </a:r>
          </a:p>
          <a:p>
            <a:r>
              <a:rPr lang="en-US" dirty="0"/>
              <a:t>Steve Anderson – Member, Navy (NAVAIR)</a:t>
            </a:r>
          </a:p>
          <a:p>
            <a:r>
              <a:rPr lang="en-US" dirty="0"/>
              <a:t>David Karr – Member, USAF (LCMC)</a:t>
            </a:r>
          </a:p>
          <a:p>
            <a:pPr marL="0" indent="0" algn="ctr">
              <a:buNone/>
            </a:pPr>
            <a:r>
              <a:rPr lang="en-US" u="sng" dirty="0"/>
              <a:t>All members verified their membership</a:t>
            </a:r>
          </a:p>
        </p:txBody>
      </p:sp>
    </p:spTree>
    <p:extLst>
      <p:ext uri="{BB962C8B-B14F-4D97-AF65-F5344CB8AC3E}">
        <p14:creationId xmlns:p14="http://schemas.microsoft.com/office/powerpoint/2010/main" val="328611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436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MRL 1-4 Update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Jim Morgan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0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988"/>
            <a:ext cx="10515600" cy="52314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/>
              <a:t>MRL 1-4 Update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8606"/>
            <a:ext cx="10515600" cy="5826034"/>
          </a:xfrm>
        </p:spPr>
        <p:txBody>
          <a:bodyPr/>
          <a:lstStyle/>
          <a:p>
            <a:r>
              <a:rPr lang="en-US" dirty="0" smtClean="0"/>
              <a:t>MRL working group has been working this since 2016</a:t>
            </a:r>
          </a:p>
          <a:p>
            <a:pPr lvl="1"/>
            <a:r>
              <a:rPr lang="en-US" dirty="0" smtClean="0"/>
              <a:t>Taken to 2016/2017 workshops and input provided</a:t>
            </a:r>
          </a:p>
          <a:p>
            <a:pPr lvl="2"/>
            <a:r>
              <a:rPr lang="en-US" dirty="0" smtClean="0"/>
              <a:t>APT/Jim created new version as input to 2017 workshop</a:t>
            </a:r>
          </a:p>
          <a:p>
            <a:pPr lvl="1"/>
            <a:r>
              <a:rPr lang="en-US" dirty="0" smtClean="0"/>
              <a:t>MRL WG S&amp;T practitioners help sought</a:t>
            </a:r>
          </a:p>
          <a:p>
            <a:pPr lvl="2"/>
            <a:r>
              <a:rPr lang="en-US" dirty="0" smtClean="0"/>
              <a:t>Another version is available</a:t>
            </a:r>
          </a:p>
          <a:p>
            <a:pPr lvl="3"/>
            <a:r>
              <a:rPr lang="en-US" dirty="0"/>
              <a:t>Current changes are fairly minimal</a:t>
            </a:r>
          </a:p>
          <a:p>
            <a:r>
              <a:rPr lang="en-US" dirty="0" smtClean="0"/>
              <a:t>Al </a:t>
            </a:r>
            <a:r>
              <a:rPr lang="en-US" dirty="0"/>
              <a:t>Sanders work?</a:t>
            </a:r>
          </a:p>
          <a:p>
            <a:r>
              <a:rPr lang="en-US" dirty="0" smtClean="0"/>
              <a:t>NO </a:t>
            </a:r>
            <a:r>
              <a:rPr lang="en-US" dirty="0"/>
              <a:t>request to do this!, are we fixing something </a:t>
            </a:r>
            <a:r>
              <a:rPr lang="en-US" dirty="0" smtClean="0"/>
              <a:t>that is not broken? </a:t>
            </a:r>
            <a:endParaRPr lang="en-US" dirty="0"/>
          </a:p>
          <a:p>
            <a:r>
              <a:rPr lang="en-US" dirty="0" smtClean="0"/>
              <a:t>Recommendations</a:t>
            </a:r>
          </a:p>
          <a:p>
            <a:pPr lvl="1"/>
            <a:r>
              <a:rPr lang="en-US" dirty="0" smtClean="0"/>
              <a:t>Accept latest changes, add to criteria</a:t>
            </a:r>
          </a:p>
          <a:p>
            <a:pPr lvl="1"/>
            <a:r>
              <a:rPr lang="en-US" dirty="0"/>
              <a:t>Leave well enough alone!</a:t>
            </a:r>
          </a:p>
          <a:p>
            <a:pPr lvl="1"/>
            <a:r>
              <a:rPr lang="en-US" dirty="0" smtClean="0"/>
              <a:t>Wait until after July S&amp;T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265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MRL 1-4 Update</a:t>
            </a:r>
            <a:br>
              <a:rPr lang="en-US" sz="3600" b="1" dirty="0" smtClean="0"/>
            </a:br>
            <a:r>
              <a:rPr lang="en-US" sz="2800" b="1" dirty="0" smtClean="0"/>
              <a:t>Summary of Changes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0461"/>
            <a:ext cx="10515600" cy="4351338"/>
          </a:xfrm>
        </p:spPr>
        <p:txBody>
          <a:bodyPr/>
          <a:lstStyle/>
          <a:p>
            <a:r>
              <a:rPr lang="en-US" dirty="0" smtClean="0"/>
              <a:t>MRL 4 changes to create logical flow from 1-3 to 4</a:t>
            </a:r>
          </a:p>
          <a:p>
            <a:r>
              <a:rPr lang="en-US" dirty="0" smtClean="0"/>
              <a:t>Some criteria added where none existed </a:t>
            </a:r>
          </a:p>
          <a:p>
            <a:r>
              <a:rPr lang="en-US" dirty="0" smtClean="0"/>
              <a:t>Some simple word changes to current criteria</a:t>
            </a:r>
          </a:p>
          <a:p>
            <a:r>
              <a:rPr lang="en-US" dirty="0" smtClean="0"/>
              <a:t>Words added for clarification</a:t>
            </a:r>
          </a:p>
          <a:p>
            <a:r>
              <a:rPr lang="en-US" dirty="0" smtClean="0"/>
              <a:t>MRL 1-3 “identified” used instead of assessed/surveyed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541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456891"/>
              </p:ext>
            </p:extLst>
          </p:nvPr>
        </p:nvGraphicFramePr>
        <p:xfrm>
          <a:off x="3857909" y="584336"/>
          <a:ext cx="2637246" cy="1320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7246">
                  <a:extLst>
                    <a:ext uri="{9D8B030D-6E8A-4147-A177-3AD203B41FA5}">
                      <a16:colId xmlns:a16="http://schemas.microsoft.com/office/drawing/2014/main" xmlns="" val="4255330139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Potential sources identified to address technology needs.  Understand state of the art.  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52625036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Understand the state of the art. Potential sources identified to address capability needs for concepts under consideration.  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62864754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4137" y="966651"/>
            <a:ext cx="493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32972" y="22457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23326" y="966651"/>
            <a:ext cx="3969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Capability instead of technology needs.  </a:t>
            </a:r>
          </a:p>
          <a:p>
            <a:r>
              <a:rPr lang="en-US" dirty="0" smtClean="0"/>
              <a:t>Concepts under consideration added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594548"/>
              </p:ext>
            </p:extLst>
          </p:nvPr>
        </p:nvGraphicFramePr>
        <p:xfrm>
          <a:off x="1341113" y="2481943"/>
          <a:ext cx="84836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3986415626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xmlns="" val="2614315690"/>
                    </a:ext>
                  </a:extLst>
                </a:gridCol>
                <a:gridCol w="3403600">
                  <a:extLst>
                    <a:ext uri="{9D8B030D-6E8A-4147-A177-3AD203B41FA5}">
                      <a16:colId xmlns:a16="http://schemas.microsoft.com/office/drawing/2014/main" xmlns="" val="209590243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New manufacturing concepts and potential solutions identified.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Manufacturing technology concepts identified through experiments/models.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Manufacturing Science &amp; Advanced Manufacturing Technology requirements identified.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56199865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Manufacturing Science (concepts and technologies) requirements identified to support potential solutions.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Advanced manufacturing technology concepts and capabilities identified.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Advanced manufacturing technology development requirements identified.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28242755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48484" y="2721430"/>
            <a:ext cx="493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41113" y="3512120"/>
            <a:ext cx="21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Man Sci.  Requirements  </a:t>
            </a:r>
            <a:r>
              <a:rPr lang="en-US" sz="1200" b="1" dirty="0" err="1" smtClean="0"/>
              <a:t>ID’d</a:t>
            </a:r>
            <a:endParaRPr lang="en-US" sz="1200" b="1" dirty="0" smtClean="0"/>
          </a:p>
          <a:p>
            <a:r>
              <a:rPr lang="en-US" sz="1200" b="1" dirty="0" smtClean="0"/>
              <a:t>To support potential solutions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98054" y="3512120"/>
            <a:ext cx="2044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Advanced ManTech</a:t>
            </a:r>
          </a:p>
          <a:p>
            <a:r>
              <a:rPr lang="en-US" sz="1200" b="1" dirty="0" smtClean="0"/>
              <a:t>Capabilities added.  </a:t>
            </a:r>
            <a:r>
              <a:rPr lang="en-US" sz="1200" b="1" dirty="0" err="1" smtClean="0"/>
              <a:t>ID’d</a:t>
            </a:r>
            <a:r>
              <a:rPr lang="en-US" sz="1200" b="1" dirty="0" smtClean="0"/>
              <a:t> only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928500" y="3516471"/>
            <a:ext cx="1474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Man </a:t>
            </a:r>
            <a:r>
              <a:rPr lang="en-US" sz="1200" b="1" dirty="0" err="1" smtClean="0"/>
              <a:t>Sci</a:t>
            </a:r>
            <a:r>
              <a:rPr lang="en-US" sz="1200" b="1" dirty="0" smtClean="0"/>
              <a:t> to </a:t>
            </a:r>
            <a:r>
              <a:rPr lang="en-US" sz="1200" b="1" dirty="0"/>
              <a:t>M</a:t>
            </a:r>
            <a:r>
              <a:rPr lang="en-US" sz="1200" b="1" dirty="0" smtClean="0"/>
              <a:t>anTech</a:t>
            </a:r>
            <a:endParaRPr lang="en-US" sz="12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464998"/>
              </p:ext>
            </p:extLst>
          </p:nvPr>
        </p:nvGraphicFramePr>
        <p:xfrm>
          <a:off x="1341113" y="4585063"/>
          <a:ext cx="5080000" cy="167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463302307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xmlns="" val="3086033229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Relevant materials/processes evaluated for manufacturability using experiments/models.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398799424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Identify potential elements (materials, processes, capabilities, limitations) that impact producibility.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effectLst/>
                        </a:rPr>
                        <a:t>Relevant elements evaluated for </a:t>
                      </a:r>
                      <a:r>
                        <a:rPr lang="en-US" sz="1100" u="none" strike="noStrike" dirty="0" err="1">
                          <a:effectLst/>
                        </a:rPr>
                        <a:t>producibility</a:t>
                      </a:r>
                      <a:r>
                        <a:rPr lang="en-US" sz="1100" u="none" strike="noStrike" dirty="0">
                          <a:effectLst/>
                        </a:rPr>
                        <a:t> using experiments, models or simulations.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75785041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52831" y="5155490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876710" y="220213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650502" y="22021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76710" y="6261463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Added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145297" y="6248398"/>
            <a:ext cx="21113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Elements for </a:t>
            </a:r>
            <a:r>
              <a:rPr lang="en-US" sz="1400" b="1" dirty="0" err="1" smtClean="0"/>
              <a:t>producibility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405525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4137" y="1393368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32972" y="22457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80457" y="2597711"/>
            <a:ext cx="2314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/>
              <a:t>Mfg</a:t>
            </a:r>
            <a:r>
              <a:rPr lang="en-US" sz="1200" b="1" dirty="0" smtClean="0"/>
              <a:t> and tech  Requirements  </a:t>
            </a:r>
            <a:r>
              <a:rPr lang="en-US" sz="1200" b="1" dirty="0" err="1" smtClean="0"/>
              <a:t>ID’d</a:t>
            </a:r>
            <a:endParaRPr lang="en-US" sz="1200" b="1" dirty="0" smtClean="0"/>
          </a:p>
          <a:p>
            <a:r>
              <a:rPr lang="en-US" sz="1200" b="1" dirty="0" smtClean="0"/>
              <a:t>That drive </a:t>
            </a:r>
            <a:r>
              <a:rPr lang="en-US" sz="1200" b="1" dirty="0" err="1" smtClean="0"/>
              <a:t>mfg</a:t>
            </a:r>
            <a:r>
              <a:rPr lang="en-US" sz="1200" b="1" dirty="0" smtClean="0"/>
              <a:t> options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37398" y="2597711"/>
            <a:ext cx="1312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Simple rewording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52831" y="3709865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.1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76710" y="220213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50502" y="22021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966774" y="4965045"/>
            <a:ext cx="24285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Cost models instead of targets</a:t>
            </a:r>
          </a:p>
          <a:p>
            <a:r>
              <a:rPr lang="en-US" sz="1400" b="1" dirty="0" err="1" smtClean="0"/>
              <a:t>Mfg</a:t>
            </a:r>
            <a:r>
              <a:rPr lang="en-US" sz="1400" b="1" dirty="0" smtClean="0"/>
              <a:t> cost estimated </a:t>
            </a:r>
            <a:endParaRPr lang="en-US" sz="1400" b="1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704612"/>
              </p:ext>
            </p:extLst>
          </p:nvPr>
        </p:nvGraphicFramePr>
        <p:xfrm>
          <a:off x="1341113" y="634631"/>
          <a:ext cx="5080000" cy="1790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3241888542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xmlns="" val="4168872550"/>
                    </a:ext>
                  </a:extLst>
                </a:gridCol>
              </a:tblGrid>
              <a:tr h="9677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Applications defined. Broad performance goals identified that may drive manufacturing options. 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Top level performance requirements defined.  Trade-offs in design options assessed based on experiments. Product lifecycle and technical requirements evaluated. 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414641343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Manufacturing and technical requirements identified that may drive manufacturing options.  Broad performance goals identified.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Top level product performance, lifecycle, and technical requirements defined and evaluated. Trade-offs in design options assessed based on experiments or models. 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3633992815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423128"/>
              </p:ext>
            </p:extLst>
          </p:nvPr>
        </p:nvGraphicFramePr>
        <p:xfrm>
          <a:off x="3927564" y="3231756"/>
          <a:ext cx="2540000" cy="1684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307684047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effectLst/>
                        </a:rPr>
                        <a:t>Initial cost targets and risks identified. High level process chart model developed. Technology cost models developed for new process steps and materials based on experiments.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84711985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Initial cost models developed for process steps and materials (high-level process chart). Manufacturing cost estimates for potential solutions initiated.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369930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586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265146"/>
              </p:ext>
            </p:extLst>
          </p:nvPr>
        </p:nvGraphicFramePr>
        <p:xfrm>
          <a:off x="3942812" y="579329"/>
          <a:ext cx="5943600" cy="1503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1506056309"/>
                    </a:ext>
                  </a:extLst>
                </a:gridCol>
                <a:gridCol w="3403600">
                  <a:extLst>
                    <a:ext uri="{9D8B030D-6E8A-4147-A177-3AD203B41FA5}">
                      <a16:colId xmlns:a16="http://schemas.microsoft.com/office/drawing/2014/main" xmlns="" val="898905073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effectLst/>
                        </a:rPr>
                        <a:t>Sensitivity analysis conducted to define cost drivers and production development strategy (i.e. lab to pilot to factory).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Producibility cost risks assessed.  Initial cost models support Analysis of Alternatives (AoA) and Alternative Systems Review (ASR).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2971540657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Sensitivity analysis conducted to identify and quantify cost drivers, risks, and development strategy (e.g., lab to pilot line to factory).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Producibility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and lifecycle cost risks assessed.  Initial cost analysis supports Analysis of Alternatives (</a:t>
                      </a:r>
                      <a:r>
                        <a:rPr lang="en-US" sz="11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AoA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) and Alternative Systems Review (ASR) or trade studies.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339704514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32972" y="11135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76710" y="10699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50502" y="10700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8956" y="1158231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42812" y="2128764"/>
            <a:ext cx="1935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/>
              <a:t>ID’d</a:t>
            </a:r>
            <a:r>
              <a:rPr lang="en-US" sz="1400" b="1" dirty="0" smtClean="0"/>
              <a:t> instead of defined</a:t>
            </a:r>
          </a:p>
          <a:p>
            <a:r>
              <a:rPr lang="en-US" sz="1400" b="1" dirty="0" smtClean="0"/>
              <a:t>Production eliminated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881962" y="2133119"/>
            <a:ext cx="2159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Lifecycle added</a:t>
            </a:r>
          </a:p>
          <a:p>
            <a:r>
              <a:rPr lang="en-US" sz="1400" b="1" dirty="0" smtClean="0"/>
              <a:t>Analysis instead of models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3308" y="29478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76252" y="294347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1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8677" y="2943473"/>
            <a:ext cx="7940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Potential investments identified to </a:t>
            </a:r>
            <a:r>
              <a:rPr lang="en-US" dirty="0">
                <a:solidFill>
                  <a:srgbClr val="FF0000"/>
                </a:solidFill>
              </a:rPr>
              <a:t>Potential manufacturing investments identified</a:t>
            </a:r>
            <a:r>
              <a:rPr lang="en-US" dirty="0"/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8946" y="3840461"/>
            <a:ext cx="4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D.1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71890" y="3836102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1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44315" y="3618385"/>
            <a:ext cx="73012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Material properties identified for </a:t>
            </a:r>
            <a:r>
              <a:rPr lang="en-US" dirty="0" smtClean="0"/>
              <a:t>research</a:t>
            </a:r>
          </a:p>
          <a:p>
            <a:pPr algn="ctr"/>
            <a:r>
              <a:rPr lang="en-US" dirty="0"/>
              <a:t>t</a:t>
            </a:r>
            <a:r>
              <a:rPr lang="en-US" dirty="0" smtClean="0"/>
              <a:t>o</a:t>
            </a:r>
          </a:p>
          <a:p>
            <a:r>
              <a:rPr lang="en-US" dirty="0">
                <a:solidFill>
                  <a:srgbClr val="FF0000"/>
                </a:solidFill>
              </a:rPr>
              <a:t>Material characteristics and properties surveyed and identified for research</a:t>
            </a:r>
            <a:r>
              <a:rPr lang="en-US" dirty="0"/>
              <a:t>.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242102"/>
              </p:ext>
            </p:extLst>
          </p:nvPr>
        </p:nvGraphicFramePr>
        <p:xfrm>
          <a:off x="1340394" y="4820398"/>
          <a:ext cx="8483600" cy="1165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63300580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xmlns="" val="278284600"/>
                    </a:ext>
                  </a:extLst>
                </a:gridCol>
                <a:gridCol w="3403600">
                  <a:extLst>
                    <a:ext uri="{9D8B030D-6E8A-4147-A177-3AD203B41FA5}">
                      <a16:colId xmlns:a16="http://schemas.microsoft.com/office/drawing/2014/main" xmlns="" val="2109986918"/>
                    </a:ext>
                  </a:extLst>
                </a:gridCol>
              </a:tblGrid>
              <a:tr h="5867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Material availability assessed.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Material scale-up issues identified.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Projected lead times have been identified for all difficult to obtain, difficult to process, or hazardous materials. Quantities and lead times estimated. 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790470538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Materials sources and availability identified.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Material availability and sourcing assessed. Material scale-up risks identified and mitigation plans created. 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Projected lead times have been identified.  All difficult to obtain, difficult to process, or hazardous materials have been identified. Quantity and lead time estimated. 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3785248659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74589" y="5212074"/>
            <a:ext cx="4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D.2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47162" y="5999738"/>
            <a:ext cx="170918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Sources  assessed</a:t>
            </a:r>
          </a:p>
          <a:p>
            <a:r>
              <a:rPr lang="en-US" sz="1400" b="1" dirty="0" smtClean="0"/>
              <a:t>Scale up risk </a:t>
            </a:r>
            <a:r>
              <a:rPr lang="en-US" sz="1400" b="1" dirty="0" err="1" smtClean="0"/>
              <a:t>ID’d</a:t>
            </a:r>
            <a:endParaRPr lang="en-US" sz="1400" b="1" dirty="0" smtClean="0"/>
          </a:p>
          <a:p>
            <a:r>
              <a:rPr lang="en-US" sz="1400" b="1" dirty="0"/>
              <a:t>a</a:t>
            </a:r>
            <a:r>
              <a:rPr lang="en-US" sz="1400" b="1" dirty="0" smtClean="0"/>
              <a:t>nd mitigation plans</a:t>
            </a:r>
            <a:endParaRPr lang="en-US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570975" y="6035776"/>
            <a:ext cx="1717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Sentences combined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65358" y="5995382"/>
            <a:ext cx="10944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Sources </a:t>
            </a:r>
            <a:r>
              <a:rPr lang="en-US" sz="1400" b="1" dirty="0" err="1" smtClean="0"/>
              <a:t>ID’d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589525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2972" y="11135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76710" y="10699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50502" y="10700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8956" y="1158231"/>
            <a:ext cx="4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D.3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77607" y="1951499"/>
            <a:ext cx="3457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Gaps and risks for preferred concepts added</a:t>
            </a:r>
            <a:endParaRPr lang="en-US" sz="14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200652"/>
              </p:ext>
            </p:extLst>
          </p:nvPr>
        </p:nvGraphicFramePr>
        <p:xfrm>
          <a:off x="6548845" y="964754"/>
          <a:ext cx="3403600" cy="756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3600">
                  <a:extLst>
                    <a:ext uri="{9D8B030D-6E8A-4147-A177-3AD203B41FA5}">
                      <a16:colId xmlns:a16="http://schemas.microsoft.com/office/drawing/2014/main" xmlns="" val="120087673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effectLst/>
                        </a:rPr>
                        <a:t>Survey completed for potential supply chain sources. 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8346399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Supply chain capabilities analyzed with gaps and risks identified for preferred concept.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255297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978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32972" y="11135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76710" y="10699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50502" y="10700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8956" y="1158231"/>
            <a:ext cx="4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D.4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798789"/>
              </p:ext>
            </p:extLst>
          </p:nvPr>
        </p:nvGraphicFramePr>
        <p:xfrm>
          <a:off x="4082142" y="670147"/>
          <a:ext cx="5943600" cy="1884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370230397"/>
                    </a:ext>
                  </a:extLst>
                </a:gridCol>
                <a:gridCol w="3403600">
                  <a:extLst>
                    <a:ext uri="{9D8B030D-6E8A-4147-A177-3AD203B41FA5}">
                      <a16:colId xmlns:a16="http://schemas.microsoft.com/office/drawing/2014/main" xmlns="" val="1402956311"/>
                    </a:ext>
                  </a:extLst>
                </a:gridCol>
              </a:tblGrid>
              <a:tr h="87126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effectLst/>
                        </a:rPr>
                        <a:t>List of hazardous materials identified.  Special handling procedures applied in the lab. Special handling concerns assessed.  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List of hazardous materials updated.  Special handling procedures applied in the lab. Special handling requirements identified.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331942456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Environmental, safety, and health (ESH) compliance risk identified.  Potential 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special handling concerns defined and regulatory requirements 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assessed and alternatives evaluated. 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Special handling procedures assessed.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List of hazardous materials 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updated and alternatives assessed.  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Special handling risks and issues 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identified and disposal procedures evaluated. 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Special handling procedures are being followed. 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310822983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13068" y="2529360"/>
            <a:ext cx="172611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SH concerns defined</a:t>
            </a:r>
          </a:p>
          <a:p>
            <a:r>
              <a:rPr lang="en-US" sz="1400" b="1" dirty="0" smtClean="0"/>
              <a:t>In the lab eliminated</a:t>
            </a:r>
          </a:p>
          <a:p>
            <a:r>
              <a:rPr lang="en-US" sz="1400" b="1" dirty="0" smtClean="0"/>
              <a:t>ESH added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94869" y="2533715"/>
            <a:ext cx="2720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Lifecycle added</a:t>
            </a:r>
          </a:p>
          <a:p>
            <a:r>
              <a:rPr lang="en-US" sz="1400" b="1" dirty="0" smtClean="0"/>
              <a:t>SH risks </a:t>
            </a:r>
            <a:r>
              <a:rPr lang="en-US" sz="1400" b="1" dirty="0" err="1" smtClean="0"/>
              <a:t>ID’d</a:t>
            </a:r>
            <a:r>
              <a:rPr lang="en-US" sz="1400" b="1" dirty="0" smtClean="0"/>
              <a:t>, in the lab eliminated</a:t>
            </a:r>
            <a:endParaRPr lang="en-US" sz="14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435955"/>
              </p:ext>
            </p:extLst>
          </p:nvPr>
        </p:nvGraphicFramePr>
        <p:xfrm>
          <a:off x="4119171" y="3283140"/>
          <a:ext cx="5943600" cy="1685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3781324739"/>
                    </a:ext>
                  </a:extLst>
                </a:gridCol>
                <a:gridCol w="3403600">
                  <a:extLst>
                    <a:ext uri="{9D8B030D-6E8A-4147-A177-3AD203B41FA5}">
                      <a16:colId xmlns:a16="http://schemas.microsoft.com/office/drawing/2014/main" xmlns="" val="2042690905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Identification of proposed manufacturing concepts or producibility needs based on high-level process flow chart models.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Production modeling/simulation approaches for process or product are identified. 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11447273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Production modeling/simulation approaches for process or product are identified. 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Modeling and simulations utilized to model behavior/performance of potential manufacturing solutions and defined manufacturing concepts.  Key predictive process variables extracted from manufacturing trials or DOEs.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317001238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83309" y="3862253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E.1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400000" y="5041790"/>
            <a:ext cx="984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Big change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81801" y="5046145"/>
            <a:ext cx="984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Big change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908137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2972" y="11135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76710" y="10699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50502" y="10700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8956" y="1158231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E.2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013226"/>
              </p:ext>
            </p:extLst>
          </p:nvPr>
        </p:nvGraphicFramePr>
        <p:xfrm>
          <a:off x="1541662" y="606504"/>
          <a:ext cx="2540000" cy="131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2685519852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effectLst/>
                        </a:rPr>
                        <a:t>Identification of material and/or process approaches.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7502578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Identification of potential processing approaches.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351337633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08908" y="1951499"/>
            <a:ext cx="1365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Potential added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77607" y="1951499"/>
            <a:ext cx="23504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Assessed instead of surveyed</a:t>
            </a:r>
            <a:endParaRPr lang="en-US" sz="1400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014216"/>
              </p:ext>
            </p:extLst>
          </p:nvPr>
        </p:nvGraphicFramePr>
        <p:xfrm>
          <a:off x="6622142" y="606504"/>
          <a:ext cx="3403600" cy="131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3600">
                  <a:extLst>
                    <a:ext uri="{9D8B030D-6E8A-4147-A177-3AD203B41FA5}">
                      <a16:colId xmlns:a16="http://schemas.microsoft.com/office/drawing/2014/main" xmlns="" val="64916151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Complete a survey to determine the current state of critical processes.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2420531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Current state of key/critical processes assessed against program requirements.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749057351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763117"/>
              </p:ext>
            </p:extLst>
          </p:nvPr>
        </p:nvGraphicFramePr>
        <p:xfrm>
          <a:off x="6622142" y="2438400"/>
          <a:ext cx="3403600" cy="946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3600">
                  <a:extLst>
                    <a:ext uri="{9D8B030D-6E8A-4147-A177-3AD203B41FA5}">
                      <a16:colId xmlns:a16="http://schemas.microsoft.com/office/drawing/2014/main" xmlns="" val="329370822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Quality strategy identified as part of the Acquisition Strategy and included in Systems Engineering Plan (SEP). 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294755493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Quality management strategy included in technology development and in systems engineering activities.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36229436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74594" y="2773666"/>
            <a:ext cx="443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F.1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681954" y="3392770"/>
            <a:ext cx="3112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Quality management strategy included </a:t>
            </a:r>
          </a:p>
          <a:p>
            <a:r>
              <a:rPr lang="en-US" sz="1400" b="1" dirty="0" smtClean="0"/>
              <a:t>Instead if </a:t>
            </a:r>
            <a:r>
              <a:rPr lang="en-US" sz="1400" b="1" dirty="0" err="1" smtClean="0"/>
              <a:t>ID’d</a:t>
            </a:r>
            <a:endParaRPr lang="en-US" sz="1400" b="1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911481"/>
              </p:ext>
            </p:extLst>
          </p:nvPr>
        </p:nvGraphicFramePr>
        <p:xfrm>
          <a:off x="4081662" y="4153989"/>
          <a:ext cx="5943600" cy="1129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1203110264"/>
                    </a:ext>
                  </a:extLst>
                </a:gridCol>
                <a:gridCol w="3403600">
                  <a:extLst>
                    <a:ext uri="{9D8B030D-6E8A-4147-A177-3AD203B41FA5}">
                      <a16:colId xmlns:a16="http://schemas.microsoft.com/office/drawing/2014/main" xmlns="" val="695324639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Product inspection and acceptance testing strategy identified as part of the Acquisition Strategy and included in Systems Engineering Plan (SEP). 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340273189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Initial product quality requirements and risks identified.  Inspection technologies identified.  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Product inspection and acceptance testing strategy identified as part of the technology development and systems engineering activities.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244587509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70234" y="4493612"/>
            <a:ext cx="443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F.2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68889" y="5243344"/>
            <a:ext cx="326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Tech development instead of </a:t>
            </a:r>
            <a:r>
              <a:rPr lang="en-US" sz="1400" b="1" dirty="0" err="1" smtClean="0"/>
              <a:t>acq</a:t>
            </a:r>
            <a:r>
              <a:rPr lang="en-US" sz="1400" b="1" dirty="0" smtClean="0"/>
              <a:t> strategy</a:t>
            </a:r>
            <a:endParaRPr lang="en-US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247602" y="5255147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Added</a:t>
            </a:r>
          </a:p>
        </p:txBody>
      </p:sp>
    </p:spTree>
    <p:extLst>
      <p:ext uri="{BB962C8B-B14F-4D97-AF65-F5344CB8AC3E}">
        <p14:creationId xmlns:p14="http://schemas.microsoft.com/office/powerpoint/2010/main" val="136117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5012" y="-8"/>
            <a:ext cx="4923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January MRL WG Action Item Update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5724" y="447458"/>
            <a:ext cx="10822963" cy="65941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1.  Jordan M. will get with Dave Karr and work on an Army/Air Force briefing on AS6500, OPR Jordan M. due 13 April 2018.</a:t>
            </a:r>
          </a:p>
          <a:p>
            <a:r>
              <a:rPr lang="en-US" sz="1600" dirty="0"/>
              <a:t>2.  Mark G. to identify some POCs for MEP, OPR Mark G., Done!</a:t>
            </a:r>
          </a:p>
          <a:p>
            <a:r>
              <a:rPr lang="en-US" sz="1600" dirty="0"/>
              <a:t>3.  </a:t>
            </a:r>
            <a:r>
              <a:rPr lang="en-US" sz="1600" dirty="0">
                <a:solidFill>
                  <a:srgbClr val="00B050"/>
                </a:solidFill>
              </a:rPr>
              <a:t>Jason will look at six sigma and the MRL criteria and share his findings, OPR Jason S., due 13 April 2018.</a:t>
            </a:r>
          </a:p>
          <a:p>
            <a:r>
              <a:rPr lang="en-US" sz="1600" dirty="0"/>
              <a:t>4.  Mark G. will provide instructions on how to use </a:t>
            </a:r>
            <a:r>
              <a:rPr lang="en-US" sz="1600" u="sng" dirty="0">
                <a:hlinkClick r:id="rId2"/>
              </a:rPr>
              <a:t>www.dodmrl.com</a:t>
            </a:r>
            <a:r>
              <a:rPr lang="en-US" sz="1600" dirty="0"/>
              <a:t> and send to Jim, OPR Mark G. </a:t>
            </a:r>
            <a:r>
              <a:rPr lang="en-US" sz="1600" dirty="0" smtClean="0"/>
              <a:t>Done</a:t>
            </a:r>
            <a:r>
              <a:rPr lang="en-US" sz="1600" dirty="0"/>
              <a:t>!</a:t>
            </a:r>
          </a:p>
          <a:p>
            <a:r>
              <a:rPr lang="en-US" sz="1600" dirty="0"/>
              <a:t>5.  Jim to send instructions to the team for comment, OPR Jim M., due 19 Jan 2018</a:t>
            </a:r>
            <a:r>
              <a:rPr lang="en-US" sz="1600" dirty="0" smtClean="0"/>
              <a:t>.  Done!</a:t>
            </a:r>
            <a:endParaRPr lang="en-US" sz="1600" dirty="0"/>
          </a:p>
          <a:p>
            <a:r>
              <a:rPr lang="en-US" sz="1600" dirty="0"/>
              <a:t>6.  </a:t>
            </a:r>
            <a:r>
              <a:rPr lang="en-US" sz="1600" dirty="0">
                <a:solidFill>
                  <a:srgbClr val="00B050"/>
                </a:solidFill>
              </a:rPr>
              <a:t>Get senior leaders to brief at DMC general session, OPR Scott P., due 19 Oct 2108.</a:t>
            </a:r>
          </a:p>
          <a:p>
            <a:r>
              <a:rPr lang="en-US" sz="1600" dirty="0"/>
              <a:t>7.  Tom L. will collect feedback on his ESH recommendation and report back in April, OPR Tom L., due 13 April 2018</a:t>
            </a:r>
            <a:r>
              <a:rPr lang="en-US" sz="1600" dirty="0" smtClean="0"/>
              <a:t>.  Done!</a:t>
            </a:r>
            <a:endParaRPr lang="en-US" sz="1600" dirty="0"/>
          </a:p>
          <a:p>
            <a:r>
              <a:rPr lang="en-US" sz="1600" dirty="0"/>
              <a:t>8.  Jim M. will collect feedback on his MRL 1-3 recommendation and report back in April, OPR Jim M., due 13 April 2018</a:t>
            </a:r>
            <a:r>
              <a:rPr lang="en-US" sz="1600" dirty="0" smtClean="0"/>
              <a:t>.  Done!</a:t>
            </a:r>
            <a:endParaRPr lang="en-US" sz="1600" dirty="0"/>
          </a:p>
          <a:p>
            <a:r>
              <a:rPr lang="en-US" sz="1600" dirty="0"/>
              <a:t>9.  Jim will make sure that the team receives Al Sanders MRL 1-4 matrix and presentation, OPR Jim M., due 26 Jan 2018</a:t>
            </a:r>
            <a:r>
              <a:rPr lang="en-US" sz="1600" dirty="0" smtClean="0"/>
              <a:t>.  Done!</a:t>
            </a:r>
            <a:endParaRPr lang="en-US" sz="1600" dirty="0"/>
          </a:p>
          <a:p>
            <a:r>
              <a:rPr lang="en-US" sz="1600" dirty="0"/>
              <a:t>10. </a:t>
            </a:r>
            <a:r>
              <a:rPr lang="en-US" sz="1600" dirty="0">
                <a:solidFill>
                  <a:srgbClr val="00B050"/>
                </a:solidFill>
              </a:rPr>
              <a:t>Harts and Scott to take the lead set the agenda and get 6.1/6.2 folks to come to the MRL WG meeting to address </a:t>
            </a:r>
            <a:r>
              <a:rPr lang="en-US" sz="1600" dirty="0" smtClean="0">
                <a:solidFill>
                  <a:srgbClr val="00B050"/>
                </a:solidFill>
              </a:rPr>
              <a:t>their</a:t>
            </a:r>
          </a:p>
          <a:p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     </a:t>
            </a:r>
            <a:r>
              <a:rPr lang="en-US" sz="1600" dirty="0">
                <a:solidFill>
                  <a:srgbClr val="00B050"/>
                </a:solidFill>
              </a:rPr>
              <a:t>needs.  Jim to coordinate a meeting in April or July, OPR Harts, Scott P. and Jim M. due 13 April 2018</a:t>
            </a:r>
            <a:r>
              <a:rPr lang="en-US" sz="1600" dirty="0" smtClean="0">
                <a:solidFill>
                  <a:srgbClr val="00B050"/>
                </a:solidFill>
              </a:rPr>
              <a:t>.  Pushed to July.</a:t>
            </a:r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dirty="0"/>
              <a:t>11. </a:t>
            </a:r>
            <a:r>
              <a:rPr lang="en-US" sz="1600" dirty="0">
                <a:solidFill>
                  <a:srgbClr val="FF0000"/>
                </a:solidFill>
              </a:rPr>
              <a:t>Tom F. to provide POCs for the “ask an expert” from </a:t>
            </a:r>
            <a:r>
              <a:rPr lang="en-US" sz="1600" dirty="0"/>
              <a:t>MDA</a:t>
            </a:r>
            <a:r>
              <a:rPr lang="en-US" sz="1600" dirty="0">
                <a:solidFill>
                  <a:srgbClr val="FF0000"/>
                </a:solidFill>
              </a:rPr>
              <a:t> and Space, OPR Tom F., due 26 Jan 2018</a:t>
            </a:r>
            <a:r>
              <a:rPr lang="en-US" sz="1600" dirty="0" smtClean="0">
                <a:solidFill>
                  <a:srgbClr val="FF0000"/>
                </a:solidFill>
              </a:rPr>
              <a:t>.  Space?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/>
              <a:t>12. Jim to follow up with Industry POCs and finalize industry POC list and add to website, OPR Jim M., due 26 Jan 2018</a:t>
            </a:r>
            <a:r>
              <a:rPr lang="en-US" sz="1600" dirty="0" smtClean="0"/>
              <a:t>.  </a:t>
            </a:r>
            <a:r>
              <a:rPr lang="en-US" sz="1600" dirty="0"/>
              <a:t>D</a:t>
            </a:r>
            <a:r>
              <a:rPr lang="en-US" sz="1600" dirty="0" smtClean="0"/>
              <a:t>one!  </a:t>
            </a:r>
            <a:endParaRPr lang="en-US" sz="1600" dirty="0"/>
          </a:p>
          <a:p>
            <a:r>
              <a:rPr lang="en-US" sz="1600" dirty="0"/>
              <a:t>13. </a:t>
            </a:r>
            <a:r>
              <a:rPr lang="en-US" sz="1600" dirty="0">
                <a:solidFill>
                  <a:srgbClr val="00B050"/>
                </a:solidFill>
              </a:rPr>
              <a:t>Jack, Tom L. and Josh to look at the language in the User’s Guide and propose changes, OPR, Jack, Tom F. , and Josh R</a:t>
            </a:r>
            <a:r>
              <a:rPr lang="en-US" sz="1600" dirty="0" smtClean="0">
                <a:solidFill>
                  <a:srgbClr val="00B050"/>
                </a:solidFill>
              </a:rPr>
              <a:t>.,</a:t>
            </a:r>
          </a:p>
          <a:p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dirty="0" smtClean="0">
                <a:solidFill>
                  <a:srgbClr val="00B050"/>
                </a:solidFill>
              </a:rPr>
              <a:t>     </a:t>
            </a:r>
            <a:r>
              <a:rPr lang="en-US" sz="1600" dirty="0">
                <a:solidFill>
                  <a:srgbClr val="00B050"/>
                </a:solidFill>
              </a:rPr>
              <a:t>due 13 April 2018.</a:t>
            </a:r>
          </a:p>
          <a:p>
            <a:r>
              <a:rPr lang="en-US" sz="1600" dirty="0"/>
              <a:t>14.  Scott to get a POC in cyber security from Al Sanders (done) and have them brief in April, OPR Scott, due 6 April 2018</a:t>
            </a:r>
            <a:r>
              <a:rPr lang="en-US" sz="1600" dirty="0" smtClean="0"/>
              <a:t>.  Done!</a:t>
            </a:r>
            <a:endParaRPr lang="en-US" sz="1600" dirty="0"/>
          </a:p>
          <a:p>
            <a:r>
              <a:rPr lang="en-US" sz="1600" dirty="0"/>
              <a:t>15. Tom L. to send our MRL 6 artifacts for team to review and discuss in April, OPR Tom L, </a:t>
            </a:r>
            <a:r>
              <a:rPr lang="en-US" sz="1600" dirty="0" smtClean="0"/>
              <a:t>Done</a:t>
            </a:r>
            <a:r>
              <a:rPr lang="en-US" sz="1600" dirty="0"/>
              <a:t>!</a:t>
            </a:r>
          </a:p>
          <a:p>
            <a:r>
              <a:rPr lang="en-US" sz="1600" dirty="0"/>
              <a:t>16. </a:t>
            </a:r>
            <a:r>
              <a:rPr lang="en-US" sz="1600" dirty="0">
                <a:solidFill>
                  <a:srgbClr val="00B050"/>
                </a:solidFill>
              </a:rPr>
              <a:t>Steve G. to brief the path forward on the OSD BOK, OPR Steve G., due 24 April 2018</a:t>
            </a:r>
            <a:r>
              <a:rPr lang="en-US" sz="1600" dirty="0" smtClean="0">
                <a:solidFill>
                  <a:srgbClr val="00B050"/>
                </a:solidFill>
              </a:rPr>
              <a:t>.  </a:t>
            </a:r>
            <a:r>
              <a:rPr lang="en-US" sz="1600" dirty="0">
                <a:solidFill>
                  <a:srgbClr val="00B050"/>
                </a:solidFill>
              </a:rPr>
              <a:t>T</a:t>
            </a:r>
            <a:r>
              <a:rPr lang="en-US" sz="1600" dirty="0" smtClean="0">
                <a:solidFill>
                  <a:srgbClr val="00B050"/>
                </a:solidFill>
              </a:rPr>
              <a:t>his meeting!</a:t>
            </a:r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dirty="0"/>
              <a:t>17.  Scott to report what version of the MRL criteria the DOCENT tool is built on, OPR Scott P., due 26 </a:t>
            </a:r>
            <a:r>
              <a:rPr lang="en-US" sz="1600" dirty="0" smtClean="0"/>
              <a:t>due </a:t>
            </a:r>
            <a:r>
              <a:rPr lang="en-US" sz="1600" dirty="0"/>
              <a:t>2018</a:t>
            </a:r>
            <a:r>
              <a:rPr lang="en-US" sz="1600" dirty="0" smtClean="0"/>
              <a:t>.  2016 DB</a:t>
            </a:r>
            <a:endParaRPr lang="en-US" sz="1600" dirty="0"/>
          </a:p>
          <a:p>
            <a:pPr marL="342900" indent="-342900">
              <a:buAutoNum type="arabicPeriod" startAt="18"/>
            </a:pPr>
            <a:r>
              <a:rPr lang="en-US" sz="1600" dirty="0" smtClean="0">
                <a:solidFill>
                  <a:srgbClr val="00B050"/>
                </a:solidFill>
              </a:rPr>
              <a:t>Tom </a:t>
            </a:r>
            <a:r>
              <a:rPr lang="en-US" sz="1600" dirty="0">
                <a:solidFill>
                  <a:srgbClr val="00B050"/>
                </a:solidFill>
              </a:rPr>
              <a:t>L. to call David G. and discuss work on sustainment, OPR Tom L. due 13 April 2018</a:t>
            </a:r>
            <a:r>
              <a:rPr lang="en-US" sz="1600" dirty="0" smtClean="0">
                <a:solidFill>
                  <a:srgbClr val="00B050"/>
                </a:solidFill>
              </a:rPr>
              <a:t>.</a:t>
            </a:r>
          </a:p>
          <a:p>
            <a:pPr marL="342900" indent="-342900">
              <a:buAutoNum type="arabicPeriod" startAt="18"/>
            </a:pPr>
            <a:r>
              <a:rPr lang="en-US" sz="1600" dirty="0" smtClean="0">
                <a:solidFill>
                  <a:srgbClr val="002060"/>
                </a:solidFill>
              </a:rPr>
              <a:t>Jack to look at matrix and update language, OPR Jack, due ASAP!</a:t>
            </a:r>
          </a:p>
          <a:p>
            <a:r>
              <a:rPr lang="en-US" sz="1600" dirty="0" smtClean="0">
                <a:solidFill>
                  <a:srgbClr val="00B050"/>
                </a:solidFill>
              </a:rPr>
              <a:t>Green – In progress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Red – needs completed</a:t>
            </a:r>
          </a:p>
          <a:p>
            <a:r>
              <a:rPr lang="en-US" sz="1600" dirty="0" smtClean="0"/>
              <a:t>Black - done</a:t>
            </a:r>
            <a:endParaRPr lang="en-US" sz="1600" dirty="0"/>
          </a:p>
          <a:p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dirty="0"/>
              <a:t> 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06698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2972" y="11135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76710" y="10699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50502" y="10700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4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198469"/>
              </p:ext>
            </p:extLst>
          </p:nvPr>
        </p:nvGraphicFramePr>
        <p:xfrm>
          <a:off x="6784199" y="669755"/>
          <a:ext cx="3403600" cy="1312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3600">
                  <a:extLst>
                    <a:ext uri="{9D8B030D-6E8A-4147-A177-3AD203B41FA5}">
                      <a16:colId xmlns:a16="http://schemas.microsoft.com/office/drawing/2014/main" xmlns="" val="79201459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Tooling/Special Test Equipment (STE)/Special Inspection Equipment (SIE) requirements are considered as part of AoA.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244578113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Tooling, Special Test Equipment (STE), Special Inspection Equipment (SIE) requirements, including modifications, funding, and schedule, are considered as part of </a:t>
                      </a:r>
                      <a:r>
                        <a:rPr lang="en-US" sz="11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AoA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or trade studies.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789466254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725498" y="2042925"/>
            <a:ext cx="3651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I</a:t>
            </a:r>
            <a:r>
              <a:rPr lang="en-US" sz="1400" b="1" dirty="0" smtClean="0"/>
              <a:t>ncluding </a:t>
            </a:r>
            <a:r>
              <a:rPr lang="en-US" sz="1400" b="1" dirty="0"/>
              <a:t>modifications, funding, and </a:t>
            </a:r>
            <a:r>
              <a:rPr lang="en-US" sz="1400" b="1" dirty="0" smtClean="0"/>
              <a:t>schedule</a:t>
            </a:r>
          </a:p>
          <a:p>
            <a:r>
              <a:rPr lang="en-US" sz="1400" b="1" dirty="0" smtClean="0"/>
              <a:t>Trade studies added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96367" y="1201749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251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32972" y="11135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76710" y="106996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50502" y="10700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MRL 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8956" y="1158231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.2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77607" y="1951499"/>
            <a:ext cx="1676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Capability added</a:t>
            </a:r>
          </a:p>
          <a:p>
            <a:r>
              <a:rPr lang="en-US" sz="1400" b="1" dirty="0" smtClean="0"/>
              <a:t>Trade studies added</a:t>
            </a:r>
            <a:endParaRPr lang="en-US" sz="14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226331"/>
              </p:ext>
            </p:extLst>
          </p:nvPr>
        </p:nvGraphicFramePr>
        <p:xfrm>
          <a:off x="6677607" y="638954"/>
          <a:ext cx="3403600" cy="1594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3600">
                  <a:extLst>
                    <a:ext uri="{9D8B030D-6E8A-4147-A177-3AD203B41FA5}">
                      <a16:colId xmlns:a16="http://schemas.microsoft.com/office/drawing/2014/main" xmlns="" val="305562113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Availability of manufacturing facilities for prototype development and production evaluated as part of AoA.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251259847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Capability and availability of manufacturing facilities for prototype development and production evaluated as part of </a:t>
                      </a:r>
                      <a:r>
                        <a:rPr lang="en-US" sz="11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AoA</a:t>
                      </a:r>
                      <a:r>
                        <a:rPr lang="en-US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or trade studies. Human Factors &amp; Ergonomics /Safety requirements identified for manufacturing (personnel, processes &amp; equipment). </a:t>
                      </a:r>
                      <a:r>
                        <a:rPr lang="en-US" sz="1100" u="none" strike="noStrike" dirty="0">
                          <a:effectLst/>
                        </a:rPr>
                        <a:t/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289166594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855486"/>
              </p:ext>
            </p:extLst>
          </p:nvPr>
        </p:nvGraphicFramePr>
        <p:xfrm>
          <a:off x="4137543" y="2691584"/>
          <a:ext cx="2540000" cy="1493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721288198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13355075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Manufacturing concepts to support trade studies identified.  Manufacturing strategy development (notional plans and schedules) initiated.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52510359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182110" y="4289750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Added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83303" y="323522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I.1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688895"/>
              </p:ext>
            </p:extLst>
          </p:nvPr>
        </p:nvGraphicFramePr>
        <p:xfrm>
          <a:off x="1597607" y="4597527"/>
          <a:ext cx="8483600" cy="939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xmlns="" val="1876744146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xmlns="" val="3117243705"/>
                    </a:ext>
                  </a:extLst>
                </a:gridCol>
                <a:gridCol w="3403600">
                  <a:extLst>
                    <a:ext uri="{9D8B030D-6E8A-4147-A177-3AD203B41FA5}">
                      <a16:colId xmlns:a16="http://schemas.microsoft.com/office/drawing/2014/main" xmlns="" val="2265162825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effectLst/>
                        </a:rPr>
                        <a:t>Technology development article component list developed with associated lead time estimates. </a:t>
                      </a:r>
                      <a:endParaRPr lang="en-US" sz="11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294539127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Initial plans and strategies for potential materials identified.  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</a:rPr>
                        <a:t>Specific considerations (availability, lead time, handling, storage) for materials and components idenitified.</a:t>
                      </a:r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Materials and components list developed with estimates of availability, lead time, handling, storage, etc. 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xmlns="" val="1910110525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78941" y="480711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I.2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99717" y="5616554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Added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823530" y="5652592"/>
            <a:ext cx="2265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Handling and storage added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17913" y="5612198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Added</a:t>
            </a:r>
          </a:p>
        </p:txBody>
      </p:sp>
    </p:spTree>
    <p:extLst>
      <p:ext uri="{BB962C8B-B14F-4D97-AF65-F5344CB8AC3E}">
        <p14:creationId xmlns:p14="http://schemas.microsoft.com/office/powerpoint/2010/main" val="300029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332"/>
            <a:ext cx="10515600" cy="80182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Website Changes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229"/>
            <a:ext cx="10515600" cy="52196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New - </a:t>
            </a:r>
            <a:r>
              <a:rPr lang="en-US" dirty="0">
                <a:hlinkClick r:id="rId2"/>
              </a:rPr>
              <a:t>How to use this MRL Body of </a:t>
            </a:r>
            <a:r>
              <a:rPr lang="en-US" dirty="0" smtClean="0">
                <a:hlinkClick r:id="rId2"/>
              </a:rPr>
              <a:t>Knowledge</a:t>
            </a:r>
            <a:endParaRPr lang="en-US" dirty="0" smtClean="0"/>
          </a:p>
          <a:p>
            <a:r>
              <a:rPr lang="en-US" dirty="0">
                <a:hlinkClick r:id="rId3"/>
              </a:rPr>
              <a:t>Contact List for Ask-An-Expert on </a:t>
            </a:r>
            <a:r>
              <a:rPr lang="en-US" dirty="0" smtClean="0">
                <a:hlinkClick r:id="rId3"/>
              </a:rPr>
              <a:t>MRLs</a:t>
            </a:r>
            <a:endParaRPr lang="en-US" dirty="0" smtClean="0"/>
          </a:p>
          <a:p>
            <a:pPr lvl="1"/>
            <a:r>
              <a:rPr lang="en-US" dirty="0" smtClean="0"/>
              <a:t>Jordan Masters, Army acquisition</a:t>
            </a:r>
          </a:p>
          <a:p>
            <a:pPr lvl="1"/>
            <a:r>
              <a:rPr lang="en-US" dirty="0" smtClean="0"/>
              <a:t>Mike Deitchman, Navy S&amp;T</a:t>
            </a:r>
          </a:p>
          <a:p>
            <a:pPr lvl="1"/>
            <a:r>
              <a:rPr lang="en-US" dirty="0" smtClean="0"/>
              <a:t>Rob Arthur, DAU</a:t>
            </a:r>
          </a:p>
          <a:p>
            <a:pPr lvl="1"/>
            <a:r>
              <a:rPr lang="en-US" dirty="0" smtClean="0"/>
              <a:t>Space POCs need to be added (MDA provided, will be added)</a:t>
            </a:r>
          </a:p>
          <a:p>
            <a:pPr lvl="1"/>
            <a:r>
              <a:rPr lang="en-US" dirty="0" smtClean="0"/>
              <a:t>Harry and Tony, DCMA (Will be added)</a:t>
            </a:r>
          </a:p>
          <a:p>
            <a:r>
              <a:rPr lang="en-US" dirty="0">
                <a:hlinkClick r:id="rId4"/>
              </a:rPr>
              <a:t>Contact List for Industry MRL </a:t>
            </a:r>
            <a:r>
              <a:rPr lang="en-US" dirty="0" smtClean="0">
                <a:hlinkClick r:id="rId4"/>
              </a:rPr>
              <a:t>Leadership</a:t>
            </a:r>
            <a:endParaRPr lang="en-US" dirty="0" smtClean="0"/>
          </a:p>
          <a:p>
            <a:pPr lvl="1"/>
            <a:r>
              <a:rPr lang="en-US" dirty="0" smtClean="0"/>
              <a:t>Updated per member recommendations</a:t>
            </a:r>
          </a:p>
          <a:p>
            <a:r>
              <a:rPr lang="en-US" dirty="0">
                <a:hlinkClick r:id="rId5"/>
              </a:rPr>
              <a:t>2018 MRL Working Group </a:t>
            </a:r>
            <a:r>
              <a:rPr lang="en-US" dirty="0" smtClean="0">
                <a:hlinkClick r:id="rId5"/>
              </a:rPr>
              <a:t>Information</a:t>
            </a:r>
            <a:endParaRPr lang="en-US" dirty="0" smtClean="0"/>
          </a:p>
          <a:p>
            <a:pPr lvl="1"/>
            <a:r>
              <a:rPr lang="en-US" dirty="0" smtClean="0"/>
              <a:t>All MRL WG presentations posted</a:t>
            </a:r>
          </a:p>
          <a:p>
            <a:pPr lvl="1"/>
            <a:r>
              <a:rPr lang="en-US" dirty="0" smtClean="0"/>
              <a:t>Agenda/Meeting info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85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2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DMC 2018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441"/>
            <a:ext cx="10515600" cy="5245735"/>
          </a:xfrm>
        </p:spPr>
        <p:txBody>
          <a:bodyPr/>
          <a:lstStyle/>
          <a:p>
            <a:r>
              <a:rPr lang="en-US" dirty="0" smtClean="0"/>
              <a:t>Suggested agenda</a:t>
            </a:r>
            <a:endParaRPr lang="en-US" dirty="0"/>
          </a:p>
          <a:p>
            <a:r>
              <a:rPr lang="en-US" dirty="0" smtClean="0"/>
              <a:t>Day 1</a:t>
            </a:r>
          </a:p>
          <a:p>
            <a:pPr lvl="1"/>
            <a:r>
              <a:rPr lang="en-US" dirty="0" smtClean="0"/>
              <a:t>MRL Training – Tom L. </a:t>
            </a:r>
          </a:p>
          <a:p>
            <a:pPr lvl="1"/>
            <a:r>
              <a:rPr lang="en-US" dirty="0" smtClean="0"/>
              <a:t>AS6500 training – Dave K. or some other relevant training</a:t>
            </a:r>
            <a:endParaRPr lang="en-US" dirty="0"/>
          </a:p>
          <a:p>
            <a:r>
              <a:rPr lang="en-US" dirty="0" smtClean="0"/>
              <a:t>Day 2</a:t>
            </a:r>
          </a:p>
          <a:p>
            <a:pPr lvl="1"/>
            <a:r>
              <a:rPr lang="en-US" dirty="0" smtClean="0"/>
              <a:t>OSD Perspective – Mr. Gold</a:t>
            </a:r>
          </a:p>
          <a:p>
            <a:pPr lvl="1"/>
            <a:r>
              <a:rPr lang="en-US" dirty="0" smtClean="0"/>
              <a:t>MRL WG Activities – Scott P.</a:t>
            </a:r>
          </a:p>
          <a:p>
            <a:pPr lvl="1"/>
            <a:r>
              <a:rPr lang="en-US" dirty="0" smtClean="0"/>
              <a:t>Industry </a:t>
            </a:r>
          </a:p>
          <a:p>
            <a:pPr lvl="1"/>
            <a:r>
              <a:rPr lang="en-US" dirty="0" smtClean="0"/>
              <a:t>Industry</a:t>
            </a:r>
          </a:p>
          <a:p>
            <a:pPr lvl="1"/>
            <a:r>
              <a:rPr lang="en-US" dirty="0" smtClean="0"/>
              <a:t>industry </a:t>
            </a:r>
          </a:p>
          <a:p>
            <a:r>
              <a:rPr lang="en-US" dirty="0" smtClean="0"/>
              <a:t>Other ideas?</a:t>
            </a:r>
          </a:p>
          <a:p>
            <a:pPr lvl="1"/>
            <a:r>
              <a:rPr lang="en-US" dirty="0" smtClean="0"/>
              <a:t>OSD </a:t>
            </a:r>
            <a:r>
              <a:rPr lang="en-US" dirty="0" err="1" smtClean="0"/>
              <a:t>BoK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7340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Cyber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Kaye Ortiz</a:t>
            </a:r>
          </a:p>
        </p:txBody>
      </p:sp>
    </p:spTree>
    <p:extLst>
      <p:ext uri="{BB962C8B-B14F-4D97-AF65-F5344CB8AC3E}">
        <p14:creationId xmlns:p14="http://schemas.microsoft.com/office/powerpoint/2010/main" val="2112190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246" y="159705"/>
            <a:ext cx="11904955" cy="734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MRL Working Group S&amp;T Meeting</a:t>
            </a:r>
          </a:p>
          <a:p>
            <a:r>
              <a:rPr lang="en-US" sz="1500" b="1" dirty="0" smtClean="0"/>
              <a:t>PURPOSE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Gather </a:t>
            </a:r>
            <a:r>
              <a:rPr lang="en-US" sz="1500" b="1" dirty="0"/>
              <a:t>various stakeholders as part of the MRL Working Group continuous process improvement efforts to refine the MRL 1-3 </a:t>
            </a:r>
            <a:r>
              <a:rPr lang="en-US" sz="1500" b="1" dirty="0" smtClean="0"/>
              <a:t>criteria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Determine </a:t>
            </a:r>
            <a:r>
              <a:rPr lang="en-US" sz="1500" b="1" dirty="0"/>
              <a:t>their needs, expectations and what they need from the </a:t>
            </a:r>
            <a:r>
              <a:rPr lang="en-US" sz="1500" b="1" dirty="0" smtClean="0"/>
              <a:t>team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Have S&amp;T stakeholders become more active members of the MRL Working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Explore MRL WG next steps towards refinement of MRL 1-3</a:t>
            </a:r>
            <a:endParaRPr lang="en-US" sz="1500" b="1" dirty="0"/>
          </a:p>
          <a:p>
            <a:r>
              <a:rPr lang="en-US" sz="1500" b="1" dirty="0"/>
              <a:t> </a:t>
            </a:r>
          </a:p>
          <a:p>
            <a:r>
              <a:rPr lang="en-US" sz="1500" b="1" dirty="0"/>
              <a:t>BACKGROUND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/>
              <a:t>Development of the MRL criteria began in 2000 and </a:t>
            </a:r>
            <a:r>
              <a:rPr lang="en-US" sz="1500" b="1" dirty="0" smtClean="0"/>
              <a:t>has </a:t>
            </a:r>
            <a:r>
              <a:rPr lang="en-US" sz="1500" b="1" dirty="0"/>
              <a:t>been continually refreshed </a:t>
            </a:r>
            <a:r>
              <a:rPr lang="en-US" sz="1500" b="1" dirty="0" smtClean="0"/>
              <a:t>by the MRL WG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The </a:t>
            </a:r>
            <a:r>
              <a:rPr lang="en-US" sz="1500" b="1" dirty="0"/>
              <a:t>goal </a:t>
            </a:r>
            <a:r>
              <a:rPr lang="en-US" sz="1500" b="1" dirty="0" smtClean="0"/>
              <a:t>of the MRL working group is </a:t>
            </a:r>
            <a:r>
              <a:rPr lang="en-US" sz="1500" b="1" dirty="0"/>
              <a:t>to continue to refresh the MRL body of </a:t>
            </a:r>
            <a:r>
              <a:rPr lang="en-US" sz="1500" b="1" dirty="0" smtClean="0"/>
              <a:t>knowledge to </a:t>
            </a:r>
            <a:r>
              <a:rPr lang="en-US" sz="1500" b="1" dirty="0"/>
              <a:t>reflect the best practices </a:t>
            </a:r>
            <a:endParaRPr lang="en-US" sz="1500" b="1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To assist in identification </a:t>
            </a:r>
            <a:r>
              <a:rPr lang="en-US" sz="1500" b="1" dirty="0"/>
              <a:t>and mitigation of manufacturing, production, quality, and industrial risks and </a:t>
            </a:r>
            <a:r>
              <a:rPr lang="en-US" sz="1500" b="1" dirty="0" smtClean="0"/>
              <a:t>issues</a:t>
            </a:r>
            <a:endParaRPr lang="en-US" sz="1500" b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Annual </a:t>
            </a:r>
            <a:r>
              <a:rPr lang="en-US" sz="1500" b="1" dirty="0"/>
              <a:t>workshops attended by </a:t>
            </a:r>
            <a:r>
              <a:rPr lang="en-US" sz="1500" b="1" dirty="0" smtClean="0"/>
              <a:t>government, industry, and academia </a:t>
            </a:r>
            <a:r>
              <a:rPr lang="en-US" sz="1500" b="1" dirty="0"/>
              <a:t>to socialize recommended changes  </a:t>
            </a:r>
          </a:p>
          <a:p>
            <a:endParaRPr lang="en-US" sz="1500" b="1" dirty="0"/>
          </a:p>
          <a:p>
            <a:r>
              <a:rPr lang="en-US" sz="1500" b="1" dirty="0"/>
              <a:t>DISCUSSION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SECDEF </a:t>
            </a:r>
            <a:r>
              <a:rPr lang="en-US" sz="1500" b="1" dirty="0"/>
              <a:t>and DoD services and agencies </a:t>
            </a:r>
            <a:r>
              <a:rPr lang="en-US" sz="1500" b="1" dirty="0" smtClean="0"/>
              <a:t>are pursuing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Enhanced Readiness, Reducing </a:t>
            </a:r>
            <a:r>
              <a:rPr lang="en-US" sz="1500" b="1" dirty="0"/>
              <a:t>Acquisition Development Cycle </a:t>
            </a:r>
            <a:r>
              <a:rPr lang="en-US" sz="1500" b="1" dirty="0" smtClean="0"/>
              <a:t>Times, Moving </a:t>
            </a:r>
            <a:r>
              <a:rPr lang="en-US" sz="1500" b="1" dirty="0"/>
              <a:t>Manufacturing to the </a:t>
            </a:r>
            <a:r>
              <a:rPr lang="en-US" sz="1500" b="1" dirty="0" smtClean="0"/>
              <a:t>Left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Developmental Planning and </a:t>
            </a:r>
            <a:r>
              <a:rPr lang="en-US" sz="1500" b="1" dirty="0"/>
              <a:t>Early Systems </a:t>
            </a:r>
            <a:r>
              <a:rPr lang="en-US" sz="1500" b="1" dirty="0" smtClean="0"/>
              <a:t>Engineering, Tech </a:t>
            </a:r>
            <a:r>
              <a:rPr lang="en-US" sz="1500" b="1" dirty="0"/>
              <a:t>Transition to Avoid the Valley of </a:t>
            </a:r>
            <a:r>
              <a:rPr lang="en-US" sz="1500" b="1" dirty="0" smtClean="0"/>
              <a:t>Death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The </a:t>
            </a:r>
            <a:r>
              <a:rPr lang="en-US" sz="1500" b="1" dirty="0"/>
              <a:t>MRL working group </a:t>
            </a:r>
            <a:r>
              <a:rPr lang="en-US" sz="1500" b="1" dirty="0" smtClean="0"/>
              <a:t>began to refine the MRL 1-3 criteria and met with </a:t>
            </a:r>
            <a:r>
              <a:rPr lang="en-US" sz="1500" b="1" dirty="0"/>
              <a:t>government and industry </a:t>
            </a:r>
            <a:r>
              <a:rPr lang="en-US" sz="1500" b="1" dirty="0" smtClean="0"/>
              <a:t>SMEs to </a:t>
            </a:r>
            <a:r>
              <a:rPr lang="en-US" sz="1500" b="1" dirty="0"/>
              <a:t>refine </a:t>
            </a:r>
            <a:r>
              <a:rPr lang="en-US" sz="1500" b="1" dirty="0" smtClean="0"/>
              <a:t>in 2016/2017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 smtClean="0"/>
              <a:t>At January MRL </a:t>
            </a:r>
            <a:r>
              <a:rPr lang="en-US" sz="1500" b="1" dirty="0"/>
              <a:t>Working Group </a:t>
            </a:r>
            <a:r>
              <a:rPr lang="en-US" sz="1500" b="1" dirty="0" smtClean="0"/>
              <a:t>meeting a </a:t>
            </a:r>
            <a:r>
              <a:rPr lang="en-US" sz="1500" b="1" dirty="0"/>
              <a:t>one </a:t>
            </a:r>
            <a:r>
              <a:rPr lang="en-US" sz="1500" b="1" dirty="0" smtClean="0"/>
              <a:t>day </a:t>
            </a:r>
            <a:r>
              <a:rPr lang="en-US" sz="1500" b="1" dirty="0"/>
              <a:t>workshop was </a:t>
            </a:r>
            <a:r>
              <a:rPr lang="en-US" sz="1500" b="1" dirty="0" smtClean="0"/>
              <a:t>proposed </a:t>
            </a:r>
          </a:p>
          <a:p>
            <a:r>
              <a:rPr lang="en-US" sz="1500" b="1" dirty="0" smtClean="0"/>
              <a:t> </a:t>
            </a:r>
            <a:endParaRPr lang="en-US" sz="1500" b="1" dirty="0"/>
          </a:p>
          <a:p>
            <a:r>
              <a:rPr lang="en-US" sz="1500" b="1" dirty="0" smtClean="0"/>
              <a:t>WHO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S&amp;T</a:t>
            </a:r>
            <a:r>
              <a:rPr lang="en-US" sz="1500" b="1" dirty="0"/>
              <a:t>, R&amp;D, Acquisition, ManTech, Developmental Planning/Early SE, and manufacturing &amp; </a:t>
            </a:r>
            <a:r>
              <a:rPr lang="en-US" sz="1500" b="1" dirty="0" smtClean="0"/>
              <a:t>quality </a:t>
            </a:r>
            <a:r>
              <a:rPr lang="en-US" sz="1500" b="1" dirty="0"/>
              <a:t>operations </a:t>
            </a:r>
            <a:r>
              <a:rPr lang="en-US" sz="1500" b="1" dirty="0" smtClean="0"/>
              <a:t>SMEs</a:t>
            </a:r>
          </a:p>
          <a:p>
            <a:r>
              <a:rPr lang="en-US" sz="1500" b="1" dirty="0" smtClean="0"/>
              <a:t> </a:t>
            </a:r>
          </a:p>
          <a:p>
            <a:r>
              <a:rPr lang="en-US" sz="1500" b="1" dirty="0" smtClean="0"/>
              <a:t>WHAT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 smtClean="0"/>
              <a:t>Participate </a:t>
            </a:r>
            <a:r>
              <a:rPr lang="en-US" sz="1500" b="1" dirty="0"/>
              <a:t>in a </a:t>
            </a:r>
            <a:r>
              <a:rPr lang="en-US" sz="1500" b="1" dirty="0" smtClean="0"/>
              <a:t>one day discussion </a:t>
            </a:r>
            <a:r>
              <a:rPr lang="en-US" sz="1500" b="1" dirty="0"/>
              <a:t>to </a:t>
            </a:r>
            <a:r>
              <a:rPr lang="en-US" sz="1500" b="1" dirty="0" smtClean="0"/>
              <a:t>establish S&amp;T community MRL needs/wants/etc.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b="1" dirty="0"/>
          </a:p>
          <a:p>
            <a:r>
              <a:rPr lang="en-US" sz="1500" b="1" dirty="0" smtClean="0"/>
              <a:t>WHEN</a:t>
            </a:r>
          </a:p>
          <a:p>
            <a:r>
              <a:rPr lang="en-US" sz="1500" b="1" dirty="0" smtClean="0"/>
              <a:t>25 July, after the 24 July MRL WG meeting, </a:t>
            </a:r>
            <a:r>
              <a:rPr lang="en-US" sz="1500" b="1" dirty="0" err="1" smtClean="0"/>
              <a:t>Vencore</a:t>
            </a:r>
            <a:r>
              <a:rPr lang="en-US" sz="1500" b="1" dirty="0" smtClean="0"/>
              <a:t>, </a:t>
            </a:r>
            <a:r>
              <a:rPr lang="en-US" sz="1500" b="1" dirty="0"/>
              <a:t>4100 North Fairfax Dr., Arlington, VA 22203, Suite 800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0058028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2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MRL Working Group S&amp;T Meeting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0857"/>
            <a:ext cx="10515600" cy="530610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Key questions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is the best way to get stakeholders to provide needs, expectations?</a:t>
            </a:r>
          </a:p>
          <a:p>
            <a:pPr lvl="2"/>
            <a:r>
              <a:rPr lang="en-US" dirty="0" smtClean="0"/>
              <a:t>Workshop, survey, etc.?</a:t>
            </a:r>
          </a:p>
          <a:p>
            <a:pPr lvl="1"/>
            <a:r>
              <a:rPr lang="en-US" dirty="0" smtClean="0"/>
              <a:t>Does S&amp;T community perceive MRL as value added?</a:t>
            </a:r>
          </a:p>
          <a:p>
            <a:pPr lvl="2"/>
            <a:r>
              <a:rPr lang="en-US" dirty="0" smtClean="0"/>
              <a:t>Do they use MRL?</a:t>
            </a:r>
          </a:p>
          <a:p>
            <a:pPr lvl="1"/>
            <a:r>
              <a:rPr lang="en-US" dirty="0" smtClean="0"/>
              <a:t>Is existing criteria acceptable?</a:t>
            </a:r>
          </a:p>
          <a:p>
            <a:pPr lvl="2"/>
            <a:r>
              <a:rPr lang="en-US" dirty="0" smtClean="0"/>
              <a:t>Why or why not?</a:t>
            </a:r>
          </a:p>
          <a:p>
            <a:pPr lvl="1"/>
            <a:r>
              <a:rPr lang="en-US" dirty="0" smtClean="0"/>
              <a:t>What is the focus?</a:t>
            </a:r>
          </a:p>
          <a:p>
            <a:r>
              <a:rPr lang="en-US" dirty="0" smtClean="0"/>
              <a:t>What is output from today?</a:t>
            </a:r>
          </a:p>
          <a:p>
            <a:pPr lvl="1"/>
            <a:r>
              <a:rPr lang="en-US" dirty="0"/>
              <a:t>Rough agenda</a:t>
            </a:r>
          </a:p>
          <a:p>
            <a:pPr lvl="1"/>
            <a:r>
              <a:rPr lang="en-US" dirty="0" smtClean="0"/>
              <a:t>Who </a:t>
            </a:r>
            <a:r>
              <a:rPr lang="en-US" dirty="0"/>
              <a:t>should attend</a:t>
            </a:r>
            <a:r>
              <a:rPr lang="en-US" dirty="0" smtClean="0"/>
              <a:t>?, </a:t>
            </a:r>
            <a:r>
              <a:rPr lang="en-US" dirty="0"/>
              <a:t>Who will </a:t>
            </a:r>
            <a:r>
              <a:rPr lang="en-US" dirty="0" smtClean="0"/>
              <a:t>invite?, How </a:t>
            </a:r>
            <a:r>
              <a:rPr lang="en-US" dirty="0"/>
              <a:t>to get them </a:t>
            </a:r>
            <a:r>
              <a:rPr lang="en-US" dirty="0" smtClean="0"/>
              <a:t>there?</a:t>
            </a:r>
          </a:p>
          <a:p>
            <a:pPr lvl="1"/>
            <a:r>
              <a:rPr lang="en-US" dirty="0" smtClean="0"/>
              <a:t>Who </a:t>
            </a:r>
            <a:r>
              <a:rPr lang="en-US" dirty="0"/>
              <a:t>will </a:t>
            </a:r>
            <a:r>
              <a:rPr lang="en-US" dirty="0" smtClean="0"/>
              <a:t>coordinate all activities?</a:t>
            </a:r>
          </a:p>
          <a:p>
            <a:pPr lvl="2"/>
            <a:r>
              <a:rPr lang="en-US" dirty="0" smtClean="0"/>
              <a:t>Who is going to help?</a:t>
            </a:r>
          </a:p>
          <a:p>
            <a:pPr lvl="1"/>
            <a:r>
              <a:rPr lang="en-US" dirty="0" smtClean="0"/>
              <a:t>Chairperson?</a:t>
            </a:r>
          </a:p>
          <a:p>
            <a:pPr lvl="1"/>
            <a:r>
              <a:rPr lang="en-US" u="sng" dirty="0" smtClean="0"/>
              <a:t>List of actions and OPRs</a:t>
            </a:r>
            <a:endParaRPr lang="en-US" u="sng" dirty="0"/>
          </a:p>
          <a:p>
            <a:r>
              <a:rPr lang="en-US" dirty="0"/>
              <a:t>Target 20 – 30 </a:t>
            </a:r>
            <a:r>
              <a:rPr lang="en-US" dirty="0" smtClean="0"/>
              <a:t>people (</a:t>
            </a:r>
            <a:r>
              <a:rPr lang="en-US" dirty="0" err="1" smtClean="0"/>
              <a:t>Vencore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Services, Industry, Academia, MRL WG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525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022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MRLs &amp; Pre-Award Surveys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5523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Dave </a:t>
            </a:r>
            <a:r>
              <a:rPr lang="en-US" dirty="0"/>
              <a:t>K</a:t>
            </a:r>
            <a:r>
              <a:rPr lang="en-US" dirty="0" smtClean="0"/>
              <a:t>arr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9848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63615" y="76200"/>
            <a:ext cx="8396654" cy="838200"/>
          </a:xfrm>
        </p:spPr>
        <p:txBody>
          <a:bodyPr>
            <a:normAutofit/>
          </a:bodyPr>
          <a:lstStyle/>
          <a:p>
            <a:r>
              <a:rPr lang="en-US" sz="3600" dirty="0"/>
              <a:t>MRLs &amp; Pre-Award Surveys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539931" y="1371600"/>
            <a:ext cx="11094720" cy="5246914"/>
          </a:xfrm>
        </p:spPr>
        <p:txBody>
          <a:bodyPr>
            <a:noAutofit/>
          </a:bodyPr>
          <a:lstStyle/>
          <a:p>
            <a:r>
              <a:rPr lang="en-US" dirty="0"/>
              <a:t>Situation:  Numerous competitive RFPs released with requirements for offerors to report the results of MRL self-assessments in their proposals</a:t>
            </a:r>
          </a:p>
          <a:p>
            <a:endParaRPr lang="en-US" dirty="0"/>
          </a:p>
          <a:p>
            <a:r>
              <a:rPr lang="en-US" dirty="0"/>
              <a:t>Challenge:  Source Selection evaluators must rely only upon the claims of the offerors regarding their MRL scores</a:t>
            </a:r>
          </a:p>
          <a:p>
            <a:endParaRPr lang="en-US" dirty="0"/>
          </a:p>
          <a:p>
            <a:r>
              <a:rPr lang="en-US" dirty="0"/>
              <a:t>Solution:  Engage DCMA to verify MRL self-assessments through Pre-Award Survey process</a:t>
            </a:r>
          </a:p>
          <a:p>
            <a:endParaRPr lang="en-US" dirty="0"/>
          </a:p>
          <a:p>
            <a:r>
              <a:rPr lang="en-US" dirty="0"/>
              <a:t>Problem:  PAS factors are not aligned to MRL threads/criteria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fld id="{1C7E1194-20E1-41C1-8944-5303393FDFC2}" type="slidenum">
              <a:rPr lang="en-US">
                <a:solidFill>
                  <a:srgbClr val="000000"/>
                </a:solidFill>
              </a:rPr>
              <a:pPr/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61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63615" y="76200"/>
            <a:ext cx="8396654" cy="838200"/>
          </a:xfrm>
        </p:spPr>
        <p:txBody>
          <a:bodyPr>
            <a:normAutofit/>
          </a:bodyPr>
          <a:lstStyle/>
          <a:p>
            <a:r>
              <a:rPr lang="en-US" sz="3600" dirty="0"/>
              <a:t>MRLs &amp; Pre-Award Surveys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78971" y="1153881"/>
            <a:ext cx="11190515" cy="5029200"/>
          </a:xfrm>
        </p:spPr>
        <p:txBody>
          <a:bodyPr>
            <a:noAutofit/>
          </a:bodyPr>
          <a:lstStyle/>
          <a:p>
            <a:r>
              <a:rPr lang="en-US" sz="2400" dirty="0"/>
              <a:t>Existing Pre-Award Survey checklists:</a:t>
            </a:r>
          </a:p>
          <a:p>
            <a:pPr lvl="1"/>
            <a:r>
              <a:rPr lang="en-US" sz="1800" dirty="0"/>
              <a:t>General (SF1403)</a:t>
            </a:r>
          </a:p>
          <a:p>
            <a:pPr lvl="1"/>
            <a:r>
              <a:rPr lang="en-US" sz="1800" dirty="0"/>
              <a:t>Technical (SF1404)</a:t>
            </a:r>
          </a:p>
          <a:p>
            <a:pPr lvl="1"/>
            <a:r>
              <a:rPr lang="en-US" sz="1800" dirty="0"/>
              <a:t>Production (SF1405)</a:t>
            </a:r>
          </a:p>
          <a:p>
            <a:pPr lvl="1"/>
            <a:r>
              <a:rPr lang="en-US" sz="1800" dirty="0"/>
              <a:t>Quality Assurance (SF1406)</a:t>
            </a:r>
          </a:p>
          <a:p>
            <a:pPr lvl="1"/>
            <a:r>
              <a:rPr lang="en-US" sz="1800" dirty="0"/>
              <a:t>Financial Capability (SF1407)</a:t>
            </a:r>
          </a:p>
          <a:p>
            <a:pPr lvl="1"/>
            <a:r>
              <a:rPr lang="en-US" sz="1800" dirty="0"/>
              <a:t>Accounting System (SF1408</a:t>
            </a:r>
            <a:r>
              <a:rPr lang="en-US" sz="1800" dirty="0" smtClean="0"/>
              <a:t>)</a:t>
            </a:r>
            <a:endParaRPr lang="en-US" sz="1800" dirty="0"/>
          </a:p>
          <a:p>
            <a:pPr marL="400050"/>
            <a:r>
              <a:rPr lang="en-US" sz="2400" dirty="0"/>
              <a:t>DCMA’s process seems very open to tailoring the survey to the needs of the customer</a:t>
            </a:r>
          </a:p>
          <a:p>
            <a:pPr marL="400050"/>
            <a:r>
              <a:rPr lang="en-US" sz="2400" dirty="0" smtClean="0"/>
              <a:t>How </a:t>
            </a:r>
            <a:r>
              <a:rPr lang="en-US" sz="2400" dirty="0"/>
              <a:t>can we best request DCMA to verify MRL assessments?</a:t>
            </a:r>
          </a:p>
          <a:p>
            <a:pPr marL="800100" lvl="1"/>
            <a:r>
              <a:rPr lang="en-US" sz="1800" dirty="0"/>
              <a:t>Tailor existing checklist?</a:t>
            </a:r>
          </a:p>
          <a:p>
            <a:pPr marL="800100" lvl="1"/>
            <a:r>
              <a:rPr lang="en-US" sz="1800" dirty="0"/>
              <a:t>New checklist?</a:t>
            </a:r>
          </a:p>
          <a:p>
            <a:pPr marL="800100" lvl="1"/>
            <a:r>
              <a:rPr lang="en-US" sz="1800" dirty="0"/>
              <a:t>MRL matrix?</a:t>
            </a:r>
          </a:p>
          <a:p>
            <a:pPr marL="800100" lvl="1"/>
            <a:r>
              <a:rPr lang="en-US" sz="1800" dirty="0"/>
              <a:t>Would change by phase/target MRL</a:t>
            </a:r>
          </a:p>
          <a:p>
            <a:pPr lvl="1"/>
            <a:endParaRPr lang="en-US" sz="18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  <a:endParaRPr lang="en-US" sz="1800" b="1" dirty="0"/>
          </a:p>
          <a:p>
            <a:endParaRPr lang="en-US" sz="1800" dirty="0"/>
          </a:p>
          <a:p>
            <a:endParaRPr lang="en-US" sz="1800" dirty="0"/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fld id="{1C7E1194-20E1-41C1-8944-5303393FDFC2}" type="slidenum">
              <a:rPr lang="en-US">
                <a:solidFill>
                  <a:srgbClr val="000000"/>
                </a:solidFill>
              </a:rPr>
              <a:pPr/>
              <a:t>29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6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ESH </a:t>
            </a:r>
            <a:r>
              <a:rPr lang="en-US" b="1" dirty="0" smtClean="0">
                <a:latin typeface="+mn-lt"/>
              </a:rPr>
              <a:t>Committee</a:t>
            </a:r>
            <a:br>
              <a:rPr lang="en-US" b="1" dirty="0" smtClean="0">
                <a:latin typeface="+mn-lt"/>
              </a:rPr>
            </a:br>
            <a:endParaRPr lang="en-US" sz="27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602038"/>
            <a:ext cx="6858000" cy="2305703"/>
          </a:xfrm>
        </p:spPr>
        <p:txBody>
          <a:bodyPr>
            <a:normAutofit/>
          </a:bodyPr>
          <a:lstStyle/>
          <a:p>
            <a:r>
              <a:rPr lang="en-US" dirty="0" smtClean="0"/>
              <a:t>Tom </a:t>
            </a:r>
            <a:r>
              <a:rPr lang="en-US" dirty="0" err="1" smtClean="0"/>
              <a:t>Lastoskie</a:t>
            </a:r>
            <a:endParaRPr lang="en-US" dirty="0" smtClean="0"/>
          </a:p>
          <a:p>
            <a:r>
              <a:rPr lang="en-US" dirty="0" smtClean="0"/>
              <a:t>Chair</a:t>
            </a:r>
          </a:p>
          <a:p>
            <a:r>
              <a:rPr lang="en-US" dirty="0"/>
              <a:t>Jack Galuardi </a:t>
            </a:r>
            <a:endParaRPr lang="en-US" dirty="0" smtClean="0"/>
          </a:p>
          <a:p>
            <a:r>
              <a:rPr lang="en-US" dirty="0" smtClean="0"/>
              <a:t>Vice </a:t>
            </a:r>
            <a:r>
              <a:rPr lang="en-US" dirty="0"/>
              <a:t>Chair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4281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User’s Guide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Ali </a:t>
            </a:r>
            <a:r>
              <a:rPr lang="en-US" sz="3600" dirty="0" err="1" smtClean="0"/>
              <a:t>Al-Hamdani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8518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OSD </a:t>
            </a:r>
            <a:r>
              <a:rPr lang="en-US" dirty="0" err="1"/>
              <a:t>BoK</a:t>
            </a:r>
            <a:r>
              <a:rPr lang="en-US" dirty="0"/>
              <a:t> </a:t>
            </a:r>
            <a:r>
              <a:rPr lang="en-US" dirty="0" smtClean="0"/>
              <a:t>Path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Steve Gray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757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58938"/>
            <a:ext cx="7886700" cy="69271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+mn-lt"/>
              </a:rPr>
              <a:t>Overview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11625"/>
            <a:ext cx="8229600" cy="5423647"/>
          </a:xfrm>
        </p:spPr>
        <p:txBody>
          <a:bodyPr anchor="ctr">
            <a:noAutofit/>
          </a:bodyPr>
          <a:lstStyle/>
          <a:p>
            <a:r>
              <a:rPr lang="en-US" sz="3200" dirty="0"/>
              <a:t>2Q2018 Presentation/Discussion</a:t>
            </a:r>
          </a:p>
          <a:p>
            <a:pPr lvl="1"/>
            <a:r>
              <a:rPr lang="en-US" sz="2800" dirty="0"/>
              <a:t>Items of Discussion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2017 Workshop Results (same as Jan 2018 </a:t>
            </a:r>
            <a:r>
              <a:rPr lang="en-US" sz="2800" dirty="0" err="1"/>
              <a:t>mtg</a:t>
            </a:r>
            <a:r>
              <a:rPr lang="en-US" sz="2800" dirty="0"/>
              <a:t>)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Additional ‘Guidance’ from OSD (same as Jan 2018 </a:t>
            </a:r>
            <a:r>
              <a:rPr lang="en-US" sz="2800" dirty="0" err="1"/>
              <a:t>mtg</a:t>
            </a:r>
            <a:r>
              <a:rPr lang="en-US" sz="2800" dirty="0"/>
              <a:t>)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Implementation Plan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/>
              <a:t>Additional Potential Actions</a:t>
            </a:r>
            <a:endParaRPr lang="en-US" sz="2400" dirty="0"/>
          </a:p>
          <a:p>
            <a:pPr lvl="1"/>
            <a:r>
              <a:rPr lang="en-US" sz="2800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588739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625" y="372533"/>
            <a:ext cx="8498540" cy="5804430"/>
          </a:xfrm>
        </p:spPr>
        <p:txBody>
          <a:bodyPr anchor="ctr"/>
          <a:lstStyle/>
          <a:p>
            <a:pPr marL="457200" lvl="1" indent="0">
              <a:buNone/>
            </a:pPr>
            <a:endParaRPr lang="en-US" dirty="0" smtClean="0"/>
          </a:p>
          <a:p>
            <a:pPr marL="1657350" lvl="2" indent="-742950" algn="ctr">
              <a:buAutoNum type="arabicPeriod"/>
            </a:pPr>
            <a:r>
              <a:rPr lang="en-US" sz="3600" b="1" dirty="0"/>
              <a:t>2017 Workshop Results</a:t>
            </a:r>
          </a:p>
          <a:p>
            <a:pPr marL="914400" lvl="2" indent="0" algn="ctr">
              <a:buNone/>
            </a:pPr>
            <a:endParaRPr lang="en-US" dirty="0" smtClean="0"/>
          </a:p>
          <a:p>
            <a:pPr marL="914400" lvl="2" indent="0">
              <a:buNone/>
            </a:pPr>
            <a:r>
              <a:rPr lang="en-US" sz="3200" dirty="0"/>
              <a:t>Overwhelmingly, participants agreed that Environmental, Safety and Health (ESH) criteria should be enhanced or added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436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4660" y="372533"/>
            <a:ext cx="8498541" cy="6180667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914400" lvl="2" indent="0" algn="ctr">
              <a:buNone/>
            </a:pPr>
            <a:r>
              <a:rPr lang="en-US" sz="3900" b="1" dirty="0"/>
              <a:t>2. Additional ‘Guidance’ from OSD</a:t>
            </a:r>
          </a:p>
          <a:p>
            <a:pPr marL="914400" lvl="2" indent="0" algn="ctr">
              <a:buNone/>
            </a:pPr>
            <a:endParaRPr lang="en-US" sz="2200" dirty="0"/>
          </a:p>
          <a:p>
            <a:pPr marL="1428750" lvl="2" indent="-514350">
              <a:buFont typeface="+mj-lt"/>
              <a:buAutoNum type="alphaUcPeriod"/>
            </a:pPr>
            <a:r>
              <a:rPr lang="en-US" sz="3500" dirty="0"/>
              <a:t>OSD wants to keep the current Matrix Thread format as is</a:t>
            </a:r>
          </a:p>
          <a:p>
            <a:pPr marL="1428750" lvl="2" indent="-514350">
              <a:buFont typeface="+mj-lt"/>
              <a:buAutoNum type="alphaUcPeriod"/>
            </a:pPr>
            <a:r>
              <a:rPr lang="en-US" sz="3500" dirty="0"/>
              <a:t>That means that Threads/Sub-Threads to stay the same (no adding of Sub-Threads to the current structure)</a:t>
            </a:r>
          </a:p>
          <a:p>
            <a:pPr marL="1428750" lvl="2" indent="-514350">
              <a:buFont typeface="+mj-lt"/>
              <a:buAutoNum type="alphaUcPeriod"/>
            </a:pPr>
            <a:r>
              <a:rPr lang="en-US" sz="3500" dirty="0"/>
              <a:t>Criteria enhancements or new criteria can be added to the existing structure!</a:t>
            </a:r>
          </a:p>
          <a:p>
            <a:pPr marL="914400" lvl="2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4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5322" y="372533"/>
            <a:ext cx="8333117" cy="6123158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914400" lvl="2" indent="0" algn="ctr">
              <a:buNone/>
            </a:pPr>
            <a:r>
              <a:rPr lang="en-US" sz="3600" b="1" dirty="0"/>
              <a:t>3. Implementation Plan</a:t>
            </a:r>
          </a:p>
          <a:p>
            <a:pPr marL="914400" lvl="2" indent="0" algn="ctr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Took </a:t>
            </a:r>
            <a:r>
              <a:rPr lang="en-US" dirty="0"/>
              <a:t>the 2017 Workshop outputs for ESH from the 3 </a:t>
            </a:r>
            <a:r>
              <a:rPr lang="en-US" dirty="0" smtClean="0"/>
              <a:t>Teams, ‘</a:t>
            </a:r>
            <a:r>
              <a:rPr lang="en-US" dirty="0"/>
              <a:t>adjudicated’ those outputs </a:t>
            </a:r>
            <a:r>
              <a:rPr lang="en-US" dirty="0" smtClean="0"/>
              <a:t>and provided to the MRL WG ESH Committee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ESH Committee had deadline of 16 Feb to provide comments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solidFill>
                  <a:srgbClr val="0070C0"/>
                </a:solidFill>
              </a:rPr>
              <a:t>Majority of </a:t>
            </a:r>
            <a:r>
              <a:rPr lang="en-US" dirty="0">
                <a:solidFill>
                  <a:srgbClr val="0070C0"/>
                </a:solidFill>
              </a:rPr>
              <a:t>the MRL WG ESH Committee </a:t>
            </a:r>
            <a:r>
              <a:rPr lang="en-US" dirty="0" smtClean="0">
                <a:solidFill>
                  <a:srgbClr val="0070C0"/>
                </a:solidFill>
              </a:rPr>
              <a:t>voted to use the </a:t>
            </a:r>
            <a:r>
              <a:rPr lang="en-US" dirty="0">
                <a:solidFill>
                  <a:srgbClr val="0070C0"/>
                </a:solidFill>
              </a:rPr>
              <a:t>‘adjudicated’ </a:t>
            </a:r>
            <a:r>
              <a:rPr lang="en-US" dirty="0" smtClean="0">
                <a:solidFill>
                  <a:srgbClr val="0070C0"/>
                </a:solidFill>
              </a:rPr>
              <a:t>language </a:t>
            </a:r>
            <a:r>
              <a:rPr lang="en-US" dirty="0">
                <a:solidFill>
                  <a:srgbClr val="0070C0"/>
                </a:solidFill>
              </a:rPr>
              <a:t>(‘ESH Committee Language’ </a:t>
            </a:r>
            <a:r>
              <a:rPr lang="en-US" dirty="0" smtClean="0">
                <a:solidFill>
                  <a:srgbClr val="0070C0"/>
                </a:solidFill>
              </a:rPr>
              <a:t>in </a:t>
            </a:r>
            <a:r>
              <a:rPr lang="en-US" dirty="0">
                <a:solidFill>
                  <a:srgbClr val="0070C0"/>
                </a:solidFill>
              </a:rPr>
              <a:t>Tab 2 of attached spreadsheet, ‘ESH Committee Criteria Wording for MRL Matrix </a:t>
            </a:r>
            <a:r>
              <a:rPr lang="en-US" dirty="0" smtClean="0">
                <a:solidFill>
                  <a:srgbClr val="0070C0"/>
                </a:solidFill>
              </a:rPr>
              <a:t>Apr2018.xlsx’) and </a:t>
            </a:r>
            <a:r>
              <a:rPr lang="en-US" dirty="0">
                <a:solidFill>
                  <a:srgbClr val="0070C0"/>
                </a:solidFill>
              </a:rPr>
              <a:t>incorporate </a:t>
            </a:r>
            <a:r>
              <a:rPr lang="en-US" dirty="0" smtClean="0">
                <a:solidFill>
                  <a:srgbClr val="0070C0"/>
                </a:solidFill>
              </a:rPr>
              <a:t>the ‘ESH </a:t>
            </a:r>
            <a:r>
              <a:rPr lang="en-US" dirty="0">
                <a:solidFill>
                  <a:srgbClr val="0070C0"/>
                </a:solidFill>
              </a:rPr>
              <a:t>Committee Language’ into </a:t>
            </a:r>
            <a:r>
              <a:rPr lang="en-US" dirty="0" smtClean="0">
                <a:solidFill>
                  <a:srgbClr val="0070C0"/>
                </a:solidFill>
              </a:rPr>
              <a:t>the MRL Deskbook criteria matrix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74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372533"/>
            <a:ext cx="8031256" cy="6109748"/>
          </a:xfrm>
        </p:spPr>
        <p:txBody>
          <a:bodyPr anchor="ctr">
            <a:normAutofit fontScale="92500" lnSpcReduction="10000"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914400" lvl="2" indent="0" algn="ctr">
              <a:buNone/>
            </a:pPr>
            <a:r>
              <a:rPr lang="en-US" sz="3600" b="1" dirty="0"/>
              <a:t>4. Additional Potential Actions</a:t>
            </a:r>
          </a:p>
          <a:p>
            <a:pPr marL="914400" lvl="2" indent="0" algn="ctr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Update </a:t>
            </a:r>
            <a:r>
              <a:rPr lang="en-US" dirty="0"/>
              <a:t>‘MRL Users Guide’ to </a:t>
            </a:r>
            <a:r>
              <a:rPr lang="en-US" dirty="0" smtClean="0"/>
              <a:t>reflect changes </a:t>
            </a:r>
            <a:r>
              <a:rPr lang="en-US" dirty="0"/>
              <a:t>to </a:t>
            </a:r>
            <a:r>
              <a:rPr lang="en-US" dirty="0" smtClean="0"/>
              <a:t>criteria </a:t>
            </a:r>
            <a:r>
              <a:rPr lang="en-US" dirty="0"/>
              <a:t>and </a:t>
            </a:r>
            <a:r>
              <a:rPr lang="en-US" dirty="0" smtClean="0"/>
              <a:t>incorporate </a:t>
            </a:r>
            <a:r>
              <a:rPr lang="en-US" dirty="0"/>
              <a:t>the ‘Industry Comments/Recommendations’ in Tab 2 of attached spreadsheet, ‘ESH Committee Criteria Wording for MRL Matrix </a:t>
            </a:r>
            <a:r>
              <a:rPr lang="en-US" dirty="0" smtClean="0"/>
              <a:t>Apr2018.xlsx’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Incorporate new wording </a:t>
            </a:r>
            <a:r>
              <a:rPr lang="en-US" dirty="0"/>
              <a:t>in the MRL Deskbook to </a:t>
            </a:r>
            <a:r>
              <a:rPr lang="en-US" dirty="0" smtClean="0"/>
              <a:t>address situations where </a:t>
            </a:r>
            <a:r>
              <a:rPr lang="en-US" dirty="0"/>
              <a:t>Industry </a:t>
            </a:r>
            <a:r>
              <a:rPr lang="en-US" dirty="0" smtClean="0"/>
              <a:t>may look </a:t>
            </a:r>
            <a:r>
              <a:rPr lang="en-US" dirty="0"/>
              <a:t>at </a:t>
            </a:r>
            <a:r>
              <a:rPr lang="en-US" dirty="0" smtClean="0"/>
              <a:t>some areas </a:t>
            </a:r>
            <a:r>
              <a:rPr lang="en-US" dirty="0"/>
              <a:t>of </a:t>
            </a:r>
            <a:r>
              <a:rPr lang="en-US" dirty="0" smtClean="0"/>
              <a:t>ESH differently than DoD?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This is an additional activity which the MRL Working Group would need to decide if action is appropriate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Define/Explain ‘Special Handling’ </a:t>
            </a:r>
            <a:r>
              <a:rPr lang="en-US" dirty="0" smtClean="0"/>
              <a:t>with more definitive wording </a:t>
            </a:r>
            <a:r>
              <a:rPr lang="en-US" dirty="0"/>
              <a:t>in the MRL Deskbook and User </a:t>
            </a:r>
            <a:r>
              <a:rPr lang="en-US" dirty="0" smtClean="0"/>
              <a:t>Guide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This is an additional activity which the MRL Working Group would need to decide if action is appropriate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28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508001"/>
            <a:ext cx="7886700" cy="5668963"/>
          </a:xfrm>
        </p:spPr>
        <p:txBody>
          <a:bodyPr anchor="ctr">
            <a:normAutofit/>
          </a:bodyPr>
          <a:lstStyle/>
          <a:p>
            <a:pPr marL="457200" lvl="1" indent="0" algn="ctr">
              <a:buNone/>
            </a:pPr>
            <a:r>
              <a:rPr lang="en-US" sz="4000" b="1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1543435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2708</Words>
  <Application>Microsoft Office PowerPoint</Application>
  <PresentationFormat>Custom</PresentationFormat>
  <Paragraphs>386</Paragraphs>
  <Slides>31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Agenda</vt:lpstr>
      <vt:lpstr>PowerPoint Presentation</vt:lpstr>
      <vt:lpstr>ESH Committee 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ESH Committee Members</vt:lpstr>
      <vt:lpstr>MRL 1-4 Update  Jim Morgan </vt:lpstr>
      <vt:lpstr>MRL 1-4 Update</vt:lpstr>
      <vt:lpstr>MRL 1-4 Update Summary of Changes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Website Changes</vt:lpstr>
      <vt:lpstr>DMC 2018</vt:lpstr>
      <vt:lpstr>Cyber Security</vt:lpstr>
      <vt:lpstr>PowerPoint Presentation</vt:lpstr>
      <vt:lpstr>MRL Working Group S&amp;T Meeting </vt:lpstr>
      <vt:lpstr>MRLs &amp; Pre-Award Surveys</vt:lpstr>
      <vt:lpstr>MRLs &amp; Pre-Award Surveys</vt:lpstr>
      <vt:lpstr>MRLs &amp; Pre-Award Surveys</vt:lpstr>
      <vt:lpstr>User’s Guide Update</vt:lpstr>
      <vt:lpstr>OSD BoK Path Forward</vt:lpstr>
    </vt:vector>
  </TitlesOfParts>
  <Company>Universal Technology 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Morgan</dc:creator>
  <cp:lastModifiedBy>Mark Gordon</cp:lastModifiedBy>
  <cp:revision>72</cp:revision>
  <cp:lastPrinted>2018-04-17T16:47:55Z</cp:lastPrinted>
  <dcterms:created xsi:type="dcterms:W3CDTF">2018-04-03T14:53:19Z</dcterms:created>
  <dcterms:modified xsi:type="dcterms:W3CDTF">2018-04-18T17:43:36Z</dcterms:modified>
</cp:coreProperties>
</file>